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363" r:id="rId6"/>
    <p:sldId id="261" r:id="rId7"/>
    <p:sldId id="262" r:id="rId8"/>
    <p:sldId id="263" r:id="rId9"/>
    <p:sldId id="362" r:id="rId10"/>
    <p:sldId id="264" r:id="rId11"/>
  </p:sldIdLst>
  <p:sldSz cx="18288000" cy="10287000"/>
  <p:notesSz cx="6858000" cy="9144000"/>
  <p:embeddedFontLst>
    <p:embeddedFont>
      <p:font typeface="Aileron" panose="020B0604020202020204" charset="-70"/>
      <p:regular r:id="rId13"/>
    </p:embeddedFont>
    <p:embeddedFont>
      <p:font typeface="Calibri" panose="020F0502020204030204" pitchFamily="34" charset="0"/>
      <p:regular r:id="rId14"/>
      <p:bold r:id="rId15"/>
      <p:italic r:id="rId16"/>
      <p:boldItalic r:id="rId17"/>
    </p:embeddedFont>
    <p:embeddedFont>
      <p:font typeface="Galaxie Polaris 1" panose="020B0604020202020204" charset="-70"/>
      <p:regular r:id="rId18"/>
    </p:embeddedFont>
    <p:embeddedFont>
      <p:font typeface="Galaxie Polaris 2" panose="020B0604020202020204" charset="-70"/>
      <p:regular r:id="rId19"/>
    </p:embeddedFont>
    <p:embeddedFont>
      <p:font typeface="Galaxie Polaris 3" panose="020B0604020202020204" charset="-70"/>
      <p:regular r:id="rId20"/>
    </p:embeddedFont>
    <p:embeddedFont>
      <p:font typeface="HK Grotesk Bold" panose="020B0604020202020204" charset="-70"/>
      <p:regular r:id="rId21"/>
    </p:embeddedFont>
    <p:embeddedFont>
      <p:font typeface="Josefin Sans Semi-Bold" panose="020B0604020202020204" charset="-70"/>
      <p:regular r:id="rId22"/>
    </p:embeddedFont>
    <p:embeddedFont>
      <p:font typeface="Montserrat Bold" panose="020B0604020202020204" charset="-70"/>
      <p:regular r:id="rId23"/>
    </p:embeddedFont>
    <p:embeddedFont>
      <p:font typeface="Poppins Bold" panose="020B0604020202020204" charset="-7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da Akudovičiūtė" initials="AA" lastIdx="6" clrIdx="0">
    <p:extLst>
      <p:ext uri="{19B8F6BF-5375-455C-9EA6-DF929625EA0E}">
        <p15:presenceInfo xmlns:p15="http://schemas.microsoft.com/office/powerpoint/2012/main" userId="S-1-5-21-4209697224-3871758227-447121003-24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667"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5AC15-444F-47FD-9D47-BA35E91CE4EC}" type="datetimeFigureOut">
              <a:rPr lang="lt-LT" smtClean="0"/>
              <a:t>2023-10-09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D8C34-1260-4EE4-AA70-86722161E15C}" type="slidenum">
              <a:rPr lang="lt-LT" smtClean="0"/>
              <a:t>‹#›</a:t>
            </a:fld>
            <a:endParaRPr lang="lt-LT"/>
          </a:p>
        </p:txBody>
      </p:sp>
    </p:spTree>
    <p:extLst>
      <p:ext uri="{BB962C8B-B14F-4D97-AF65-F5344CB8AC3E}">
        <p14:creationId xmlns:p14="http://schemas.microsoft.com/office/powerpoint/2010/main" val="191505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sv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ww.testavimas.vtd.lt/port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4954" y="-192511"/>
            <a:ext cx="4530807" cy="10717674"/>
            <a:chOff x="0" y="0"/>
            <a:chExt cx="2218628" cy="5248189"/>
          </a:xfrm>
        </p:grpSpPr>
        <p:sp>
          <p:nvSpPr>
            <p:cNvPr id="3" name="Freeform 3"/>
            <p:cNvSpPr/>
            <p:nvPr/>
          </p:nvSpPr>
          <p:spPr>
            <a:xfrm>
              <a:off x="0" y="0"/>
              <a:ext cx="2218628" cy="5248189"/>
            </a:xfrm>
            <a:custGeom>
              <a:avLst/>
              <a:gdLst/>
              <a:ahLst/>
              <a:cxnLst/>
              <a:rect l="l" t="t" r="r" b="b"/>
              <a:pathLst>
                <a:path w="2218628" h="5248189">
                  <a:moveTo>
                    <a:pt x="0" y="0"/>
                  </a:moveTo>
                  <a:lnTo>
                    <a:pt x="2218628" y="0"/>
                  </a:lnTo>
                  <a:lnTo>
                    <a:pt x="2218628" y="5248189"/>
                  </a:lnTo>
                  <a:lnTo>
                    <a:pt x="0" y="5248189"/>
                  </a:lnTo>
                  <a:close/>
                </a:path>
              </a:pathLst>
            </a:custGeom>
            <a:solidFill>
              <a:srgbClr val="8EBA44"/>
            </a:solidFill>
          </p:spPr>
          <p:txBody>
            <a:bodyPr/>
            <a:lstStyle/>
            <a:p>
              <a:endParaRPr lang="lt-LT"/>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13750" y="-870349"/>
            <a:ext cx="15058704" cy="15058704"/>
          </a:xfrm>
          <a:custGeom>
            <a:avLst/>
            <a:gdLst/>
            <a:ahLst/>
            <a:cxnLst/>
            <a:rect l="l" t="t" r="r" b="b"/>
            <a:pathLst>
              <a:path w="15058704" h="15058704">
                <a:moveTo>
                  <a:pt x="0" y="0"/>
                </a:moveTo>
                <a:lnTo>
                  <a:pt x="15058704" y="0"/>
                </a:lnTo>
                <a:lnTo>
                  <a:pt x="15058704" y="15058704"/>
                </a:lnTo>
                <a:lnTo>
                  <a:pt x="0" y="15058704"/>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sp>
        <p:nvSpPr>
          <p:cNvPr id="6" name="Freeform 6"/>
          <p:cNvSpPr/>
          <p:nvPr/>
        </p:nvSpPr>
        <p:spPr>
          <a:xfrm rot="-208725">
            <a:off x="13555105" y="2440210"/>
            <a:ext cx="6847107" cy="6847107"/>
          </a:xfrm>
          <a:custGeom>
            <a:avLst/>
            <a:gdLst/>
            <a:ahLst/>
            <a:cxnLst/>
            <a:rect l="l" t="t" r="r" b="b"/>
            <a:pathLst>
              <a:path w="6847107" h="6847107">
                <a:moveTo>
                  <a:pt x="0" y="0"/>
                </a:moveTo>
                <a:lnTo>
                  <a:pt x="6847107" y="0"/>
                </a:lnTo>
                <a:lnTo>
                  <a:pt x="6847107" y="6847108"/>
                </a:lnTo>
                <a:lnTo>
                  <a:pt x="0" y="6847108"/>
                </a:lnTo>
                <a:lnTo>
                  <a:pt x="0" y="0"/>
                </a:lnTo>
                <a:close/>
              </a:path>
            </a:pathLst>
          </a:custGeom>
          <a:blipFill>
            <a:blip r:embed="rId4"/>
            <a:stretch>
              <a:fillRect/>
            </a:stretch>
          </a:blipFill>
        </p:spPr>
        <p:txBody>
          <a:bodyPr/>
          <a:lstStyle/>
          <a:p>
            <a:endParaRPr lang="lt-LT"/>
          </a:p>
        </p:txBody>
      </p:sp>
      <p:sp>
        <p:nvSpPr>
          <p:cNvPr id="7" name="TextBox 7"/>
          <p:cNvSpPr txBox="1"/>
          <p:nvPr/>
        </p:nvSpPr>
        <p:spPr>
          <a:xfrm>
            <a:off x="194473" y="2075088"/>
            <a:ext cx="11259705" cy="1828800"/>
          </a:xfrm>
          <a:prstGeom prst="rect">
            <a:avLst/>
          </a:prstGeom>
        </p:spPr>
        <p:txBody>
          <a:bodyPr lIns="0" tIns="0" rIns="0" bIns="0" rtlCol="0" anchor="t">
            <a:spAutoFit/>
          </a:bodyPr>
          <a:lstStyle/>
          <a:p>
            <a:pPr algn="r">
              <a:lnSpc>
                <a:spcPts val="14400"/>
              </a:lnSpc>
            </a:pPr>
            <a:r>
              <a:rPr lang="en-US" sz="12000" dirty="0">
                <a:solidFill>
                  <a:srgbClr val="000000"/>
                </a:solidFill>
                <a:latin typeface="Montserrat Bold"/>
              </a:rPr>
              <a:t>KONKURSAS </a:t>
            </a:r>
          </a:p>
        </p:txBody>
      </p:sp>
      <p:sp>
        <p:nvSpPr>
          <p:cNvPr id="8" name="TextBox 8"/>
          <p:cNvSpPr txBox="1"/>
          <p:nvPr/>
        </p:nvSpPr>
        <p:spPr>
          <a:xfrm>
            <a:off x="1371455" y="8907599"/>
            <a:ext cx="13812015" cy="1105143"/>
          </a:xfrm>
          <a:prstGeom prst="rect">
            <a:avLst/>
          </a:prstGeom>
        </p:spPr>
        <p:txBody>
          <a:bodyPr lIns="0" tIns="0" rIns="0" bIns="0" rtlCol="0" anchor="t">
            <a:spAutoFit/>
          </a:bodyPr>
          <a:lstStyle/>
          <a:p>
            <a:pPr>
              <a:lnSpc>
                <a:spcPts val="2893"/>
              </a:lnSpc>
            </a:pPr>
            <a:r>
              <a:rPr lang="en-US" sz="2067" dirty="0" err="1">
                <a:solidFill>
                  <a:srgbClr val="000000"/>
                </a:solidFill>
                <a:latin typeface="Galaxie Polaris 1"/>
              </a:rPr>
              <a:t>Pretendentai</a:t>
            </a:r>
            <a:r>
              <a:rPr lang="en-US" sz="2067" dirty="0">
                <a:solidFill>
                  <a:srgbClr val="000000"/>
                </a:solidFill>
                <a:latin typeface="Galaxie Polaris 1"/>
              </a:rPr>
              <a:t> </a:t>
            </a:r>
            <a:r>
              <a:rPr lang="en-US" sz="2067" dirty="0" err="1">
                <a:solidFill>
                  <a:srgbClr val="000000"/>
                </a:solidFill>
                <a:latin typeface="Galaxie Polaris 1"/>
              </a:rPr>
              <a:t>prašymą</a:t>
            </a:r>
            <a:r>
              <a:rPr lang="en-US" sz="2067" dirty="0">
                <a:solidFill>
                  <a:srgbClr val="000000"/>
                </a:solidFill>
                <a:latin typeface="Galaxie Polaris 1"/>
              </a:rPr>
              <a:t> </a:t>
            </a:r>
            <a:r>
              <a:rPr lang="en-US" sz="2067" dirty="0" err="1">
                <a:solidFill>
                  <a:srgbClr val="000000"/>
                </a:solidFill>
                <a:latin typeface="Galaxie Polaris 1"/>
              </a:rPr>
              <a:t>dalyvauti</a:t>
            </a:r>
            <a:r>
              <a:rPr lang="en-US" sz="2067" dirty="0">
                <a:solidFill>
                  <a:srgbClr val="000000"/>
                </a:solidFill>
                <a:latin typeface="Galaxie Polaris 1"/>
              </a:rPr>
              <a:t> </a:t>
            </a:r>
            <a:r>
              <a:rPr lang="en-US" sz="2067" dirty="0" err="1">
                <a:solidFill>
                  <a:srgbClr val="000000"/>
                </a:solidFill>
                <a:latin typeface="Galaxie Polaris 1"/>
              </a:rPr>
              <a:t>konkurse</a:t>
            </a:r>
            <a:r>
              <a:rPr lang="en-US" sz="2067" dirty="0">
                <a:solidFill>
                  <a:srgbClr val="000000"/>
                </a:solidFill>
                <a:latin typeface="Galaxie Polaris 1"/>
              </a:rPr>
              <a:t> </a:t>
            </a:r>
            <a:r>
              <a:rPr lang="en-US" sz="2067" dirty="0" err="1">
                <a:solidFill>
                  <a:srgbClr val="000000"/>
                </a:solidFill>
                <a:latin typeface="Galaxie Polaris 1"/>
              </a:rPr>
              <a:t>ir</a:t>
            </a:r>
            <a:r>
              <a:rPr lang="en-US" sz="2067" dirty="0">
                <a:solidFill>
                  <a:srgbClr val="000000"/>
                </a:solidFill>
                <a:latin typeface="Galaxie Polaris 1"/>
              </a:rPr>
              <a:t> </a:t>
            </a:r>
            <a:r>
              <a:rPr lang="en-US" sz="2067" dirty="0" err="1">
                <a:solidFill>
                  <a:srgbClr val="000000"/>
                </a:solidFill>
                <a:latin typeface="Galaxie Polaris 1"/>
              </a:rPr>
              <a:t>dokumentus</a:t>
            </a:r>
            <a:r>
              <a:rPr lang="en-US" sz="2067" dirty="0">
                <a:solidFill>
                  <a:srgbClr val="000000"/>
                </a:solidFill>
                <a:latin typeface="Galaxie Polaris 1"/>
              </a:rPr>
              <a:t> </a:t>
            </a:r>
            <a:r>
              <a:rPr lang="en-US" sz="2067" dirty="0" err="1">
                <a:solidFill>
                  <a:srgbClr val="000000"/>
                </a:solidFill>
                <a:latin typeface="Galaxie Polaris 1"/>
              </a:rPr>
              <a:t>turi</a:t>
            </a:r>
            <a:r>
              <a:rPr lang="en-US" sz="2067" dirty="0">
                <a:solidFill>
                  <a:srgbClr val="000000"/>
                </a:solidFill>
                <a:latin typeface="Galaxie Polaris 1"/>
              </a:rPr>
              <a:t> </a:t>
            </a:r>
            <a:r>
              <a:rPr lang="en-US" sz="2067" dirty="0" err="1">
                <a:solidFill>
                  <a:srgbClr val="000000"/>
                </a:solidFill>
                <a:latin typeface="Galaxie Polaris 1"/>
              </a:rPr>
              <a:t>pateikti</a:t>
            </a:r>
            <a:r>
              <a:rPr lang="en-US" sz="2067" dirty="0">
                <a:solidFill>
                  <a:srgbClr val="000000"/>
                </a:solidFill>
                <a:latin typeface="Galaxie Polaris 1"/>
              </a:rPr>
              <a:t> </a:t>
            </a:r>
          </a:p>
          <a:p>
            <a:pPr>
              <a:lnSpc>
                <a:spcPts val="2893"/>
              </a:lnSpc>
            </a:pPr>
            <a:r>
              <a:rPr lang="en-US" sz="2067" dirty="0">
                <a:solidFill>
                  <a:srgbClr val="000000"/>
                </a:solidFill>
                <a:latin typeface="Galaxie Polaris 1"/>
              </a:rPr>
              <a:t>ne </a:t>
            </a:r>
            <a:r>
              <a:rPr lang="en-US" sz="2067" dirty="0" err="1">
                <a:solidFill>
                  <a:srgbClr val="000000"/>
                </a:solidFill>
                <a:latin typeface="Galaxie Polaris 1"/>
              </a:rPr>
              <a:t>vėliau</a:t>
            </a:r>
            <a:r>
              <a:rPr lang="en-US" sz="2067" dirty="0">
                <a:solidFill>
                  <a:srgbClr val="000000"/>
                </a:solidFill>
                <a:latin typeface="Galaxie Polaris 1"/>
              </a:rPr>
              <a:t> </a:t>
            </a:r>
            <a:r>
              <a:rPr lang="en-US" sz="2067" dirty="0" err="1">
                <a:solidFill>
                  <a:srgbClr val="000000"/>
                </a:solidFill>
                <a:latin typeface="Galaxie Polaris 1"/>
              </a:rPr>
              <a:t>kaip</a:t>
            </a:r>
            <a:r>
              <a:rPr lang="en-US" sz="2067" dirty="0">
                <a:solidFill>
                  <a:srgbClr val="000000"/>
                </a:solidFill>
                <a:latin typeface="Galaxie Polaris 1"/>
              </a:rPr>
              <a:t> </a:t>
            </a:r>
            <a:r>
              <a:rPr lang="en-US" sz="2067" dirty="0" err="1">
                <a:solidFill>
                  <a:srgbClr val="000000"/>
                </a:solidFill>
                <a:latin typeface="Galaxie Polaris 1"/>
              </a:rPr>
              <a:t>iki</a:t>
            </a:r>
            <a:r>
              <a:rPr lang="en-US" sz="2067" dirty="0">
                <a:solidFill>
                  <a:srgbClr val="000000"/>
                </a:solidFill>
                <a:latin typeface="Galaxie Polaris 1"/>
              </a:rPr>
              <a:t> 2023 m. </a:t>
            </a:r>
            <a:r>
              <a:rPr lang="en-US" sz="2067" dirty="0" err="1">
                <a:solidFill>
                  <a:srgbClr val="000000"/>
                </a:solidFill>
                <a:latin typeface="Galaxie Polaris 1"/>
              </a:rPr>
              <a:t>spalio</a:t>
            </a:r>
            <a:r>
              <a:rPr lang="lt-LT" sz="2067" dirty="0">
                <a:solidFill>
                  <a:srgbClr val="000000"/>
                </a:solidFill>
                <a:latin typeface="Galaxie Polaris 1"/>
              </a:rPr>
              <a:t> 25  d. </a:t>
            </a:r>
            <a:r>
              <a:rPr lang="en-US" sz="2067" dirty="0">
                <a:solidFill>
                  <a:srgbClr val="000000"/>
                </a:solidFill>
                <a:latin typeface="Galaxie Polaris 1"/>
              </a:rPr>
              <a:t>(</a:t>
            </a:r>
            <a:r>
              <a:rPr lang="en-US" sz="2067" dirty="0" err="1">
                <a:solidFill>
                  <a:srgbClr val="000000"/>
                </a:solidFill>
                <a:latin typeface="Galaxie Polaris 1"/>
              </a:rPr>
              <a:t>imtinai</a:t>
            </a:r>
            <a:r>
              <a:rPr lang="en-US" sz="2067" dirty="0">
                <a:solidFill>
                  <a:srgbClr val="000000"/>
                </a:solidFill>
                <a:latin typeface="Galaxie Polaris 1"/>
              </a:rPr>
              <a:t>)</a:t>
            </a:r>
          </a:p>
          <a:p>
            <a:pPr>
              <a:lnSpc>
                <a:spcPts val="2893"/>
              </a:lnSpc>
            </a:pPr>
            <a:endParaRPr lang="en-US" sz="2067" dirty="0">
              <a:solidFill>
                <a:srgbClr val="000000"/>
              </a:solidFill>
              <a:latin typeface="Galaxie Polaris 1"/>
            </a:endParaRPr>
          </a:p>
        </p:txBody>
      </p:sp>
      <p:sp>
        <p:nvSpPr>
          <p:cNvPr id="9" name="Freeform 9"/>
          <p:cNvSpPr/>
          <p:nvPr/>
        </p:nvSpPr>
        <p:spPr>
          <a:xfrm>
            <a:off x="14044954" y="5602890"/>
            <a:ext cx="2417679" cy="4114800"/>
          </a:xfrm>
          <a:custGeom>
            <a:avLst/>
            <a:gdLst/>
            <a:ahLst/>
            <a:cxnLst/>
            <a:rect l="l" t="t" r="r" b="b"/>
            <a:pathLst>
              <a:path w="2417679" h="4114800">
                <a:moveTo>
                  <a:pt x="0" y="0"/>
                </a:moveTo>
                <a:lnTo>
                  <a:pt x="2417679" y="0"/>
                </a:lnTo>
                <a:lnTo>
                  <a:pt x="241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100230"/>
            </a:stretch>
          </a:blipFill>
        </p:spPr>
        <p:txBody>
          <a:bodyPr/>
          <a:lstStyle/>
          <a:p>
            <a:endParaRPr lang="lt-LT"/>
          </a:p>
        </p:txBody>
      </p:sp>
      <p:sp>
        <p:nvSpPr>
          <p:cNvPr id="10" name="AutoShape 10"/>
          <p:cNvSpPr/>
          <p:nvPr/>
        </p:nvSpPr>
        <p:spPr>
          <a:xfrm flipV="1">
            <a:off x="1372109" y="3789515"/>
            <a:ext cx="10012323" cy="80962"/>
          </a:xfrm>
          <a:prstGeom prst="line">
            <a:avLst/>
          </a:prstGeom>
          <a:ln w="161925" cap="rnd">
            <a:solidFill>
              <a:srgbClr val="5C9247"/>
            </a:solidFill>
            <a:prstDash val="solid"/>
            <a:headEnd type="none" w="sm" len="sm"/>
            <a:tailEnd type="none" w="sm" len="sm"/>
          </a:ln>
        </p:spPr>
        <p:txBody>
          <a:bodyPr/>
          <a:lstStyle/>
          <a:p>
            <a:endParaRPr lang="lt-LT"/>
          </a:p>
        </p:txBody>
      </p:sp>
      <p:sp>
        <p:nvSpPr>
          <p:cNvPr id="11" name="TextBox 11"/>
          <p:cNvSpPr txBox="1"/>
          <p:nvPr/>
        </p:nvSpPr>
        <p:spPr>
          <a:xfrm>
            <a:off x="1371455" y="4122578"/>
            <a:ext cx="9643925" cy="2893949"/>
          </a:xfrm>
          <a:prstGeom prst="rect">
            <a:avLst/>
          </a:prstGeom>
        </p:spPr>
        <p:txBody>
          <a:bodyPr lIns="0" tIns="0" rIns="0" bIns="0" rtlCol="0" anchor="t">
            <a:spAutoFit/>
          </a:bodyPr>
          <a:lstStyle/>
          <a:p>
            <a:pPr>
              <a:lnSpc>
                <a:spcPts val="5248"/>
              </a:lnSpc>
            </a:pPr>
            <a:r>
              <a:rPr lang="en-US" sz="4100" spc="57" dirty="0">
                <a:solidFill>
                  <a:srgbClr val="000000"/>
                </a:solidFill>
                <a:latin typeface="Galaxie Polaris 2"/>
              </a:rPr>
              <a:t>Į ŽEMĖS ŪKIO AGENTŪROS PRIE ŽEMĖS ŪKIO MINISTERIJOS  DIREKTORIAUS PAREIGAS</a:t>
            </a:r>
          </a:p>
          <a:p>
            <a:pPr marL="0" lvl="0" indent="0" algn="l">
              <a:lnSpc>
                <a:spcPts val="7168"/>
              </a:lnSpc>
            </a:pPr>
            <a:endParaRPr lang="en-US" sz="4100" spc="57" dirty="0">
              <a:solidFill>
                <a:srgbClr val="000000"/>
              </a:solidFill>
              <a:latin typeface="Galaxie Polaris 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4954" y="-192511"/>
            <a:ext cx="4530807" cy="10717674"/>
            <a:chOff x="0" y="0"/>
            <a:chExt cx="2218628" cy="5248189"/>
          </a:xfrm>
        </p:grpSpPr>
        <p:sp>
          <p:nvSpPr>
            <p:cNvPr id="3" name="Freeform 3"/>
            <p:cNvSpPr/>
            <p:nvPr/>
          </p:nvSpPr>
          <p:spPr>
            <a:xfrm>
              <a:off x="0" y="0"/>
              <a:ext cx="2218628" cy="5248189"/>
            </a:xfrm>
            <a:custGeom>
              <a:avLst/>
              <a:gdLst/>
              <a:ahLst/>
              <a:cxnLst/>
              <a:rect l="l" t="t" r="r" b="b"/>
              <a:pathLst>
                <a:path w="2218628" h="5248189">
                  <a:moveTo>
                    <a:pt x="0" y="0"/>
                  </a:moveTo>
                  <a:lnTo>
                    <a:pt x="2218628" y="0"/>
                  </a:lnTo>
                  <a:lnTo>
                    <a:pt x="2218628" y="5248189"/>
                  </a:lnTo>
                  <a:lnTo>
                    <a:pt x="0" y="5248189"/>
                  </a:lnTo>
                  <a:close/>
                </a:path>
              </a:pathLst>
            </a:custGeom>
            <a:solidFill>
              <a:srgbClr val="8EBA44"/>
            </a:solidFill>
          </p:spPr>
          <p:txBody>
            <a:bodyPr/>
            <a:lstStyle/>
            <a:p>
              <a:endParaRPr lang="lt-LT"/>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13750" y="-870349"/>
            <a:ext cx="15058704" cy="15058704"/>
          </a:xfrm>
          <a:custGeom>
            <a:avLst/>
            <a:gdLst/>
            <a:ahLst/>
            <a:cxnLst/>
            <a:rect l="l" t="t" r="r" b="b"/>
            <a:pathLst>
              <a:path w="15058704" h="15058704">
                <a:moveTo>
                  <a:pt x="0" y="0"/>
                </a:moveTo>
                <a:lnTo>
                  <a:pt x="15058704" y="0"/>
                </a:lnTo>
                <a:lnTo>
                  <a:pt x="15058704" y="15058704"/>
                </a:lnTo>
                <a:lnTo>
                  <a:pt x="0" y="15058704"/>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sp>
        <p:nvSpPr>
          <p:cNvPr id="6" name="Freeform 6"/>
          <p:cNvSpPr/>
          <p:nvPr/>
        </p:nvSpPr>
        <p:spPr>
          <a:xfrm flipH="1">
            <a:off x="-49868" y="-1727676"/>
            <a:ext cx="8052979" cy="8052979"/>
          </a:xfrm>
          <a:custGeom>
            <a:avLst/>
            <a:gdLst/>
            <a:ahLst/>
            <a:cxnLst/>
            <a:rect l="l" t="t" r="r" b="b"/>
            <a:pathLst>
              <a:path w="8052979" h="8052979">
                <a:moveTo>
                  <a:pt x="8052978" y="0"/>
                </a:moveTo>
                <a:lnTo>
                  <a:pt x="0" y="0"/>
                </a:lnTo>
                <a:lnTo>
                  <a:pt x="0" y="8052979"/>
                </a:lnTo>
                <a:lnTo>
                  <a:pt x="8052978" y="8052979"/>
                </a:lnTo>
                <a:lnTo>
                  <a:pt x="8052978" y="0"/>
                </a:lnTo>
                <a:close/>
              </a:path>
            </a:pathLst>
          </a:custGeom>
          <a:blipFill>
            <a:blip r:embed="rId4"/>
            <a:stretch>
              <a:fillRect/>
            </a:stretch>
          </a:blipFill>
        </p:spPr>
        <p:txBody>
          <a:bodyPr/>
          <a:lstStyle/>
          <a:p>
            <a:endParaRPr lang="lt-LT"/>
          </a:p>
        </p:txBody>
      </p:sp>
      <p:sp>
        <p:nvSpPr>
          <p:cNvPr id="7" name="TextBox 7"/>
          <p:cNvSpPr txBox="1"/>
          <p:nvPr/>
        </p:nvSpPr>
        <p:spPr>
          <a:xfrm>
            <a:off x="1028700" y="4634992"/>
            <a:ext cx="12618698" cy="4865624"/>
          </a:xfrm>
          <a:prstGeom prst="rect">
            <a:avLst/>
          </a:prstGeom>
        </p:spPr>
        <p:txBody>
          <a:bodyPr lIns="0" tIns="0" rIns="0" bIns="0" rtlCol="0" anchor="t">
            <a:spAutoFit/>
          </a:bodyPr>
          <a:lstStyle/>
          <a:p>
            <a:pPr algn="r">
              <a:lnSpc>
                <a:spcPts val="5248"/>
              </a:lnSpc>
            </a:pPr>
            <a:r>
              <a:rPr lang="en-US" sz="4100" spc="57" dirty="0">
                <a:solidFill>
                  <a:srgbClr val="000000"/>
                </a:solidFill>
                <a:latin typeface="Galaxie Polaris 2"/>
              </a:rPr>
              <a:t>DĖKOJAME, KAD DOMITĖS IR PRETENDUOJATE Į ŽEMĖS ŪKIO AGENTŪROS PRIE ŽEMĖS ŪKIO MINISTERIJOS DIREKTORIAUS PAREIGAS</a:t>
            </a:r>
          </a:p>
          <a:p>
            <a:pPr algn="r">
              <a:lnSpc>
                <a:spcPts val="5248"/>
              </a:lnSpc>
            </a:pPr>
            <a:endParaRPr lang="en-US" sz="4100" spc="57" dirty="0">
              <a:solidFill>
                <a:srgbClr val="000000"/>
              </a:solidFill>
              <a:latin typeface="Galaxie Polaris 2"/>
            </a:endParaRPr>
          </a:p>
          <a:p>
            <a:pPr algn="r">
              <a:lnSpc>
                <a:spcPts val="5248"/>
              </a:lnSpc>
            </a:pPr>
            <a:endParaRPr lang="en-US" sz="4100" spc="57" dirty="0">
              <a:solidFill>
                <a:srgbClr val="000000"/>
              </a:solidFill>
              <a:latin typeface="Galaxie Polaris 2"/>
            </a:endParaRPr>
          </a:p>
          <a:p>
            <a:pPr marL="0" lvl="0" indent="0" algn="r">
              <a:lnSpc>
                <a:spcPts val="7168"/>
              </a:lnSpc>
            </a:pPr>
            <a:endParaRPr lang="en-US" sz="4100" spc="57" dirty="0">
              <a:solidFill>
                <a:srgbClr val="000000"/>
              </a:solidFill>
              <a:latin typeface="Galaxie Polaris 2"/>
            </a:endParaRPr>
          </a:p>
        </p:txBody>
      </p:sp>
      <p:sp>
        <p:nvSpPr>
          <p:cNvPr id="8" name="TextBox 8"/>
          <p:cNvSpPr txBox="1"/>
          <p:nvPr/>
        </p:nvSpPr>
        <p:spPr>
          <a:xfrm>
            <a:off x="3149366" y="7797839"/>
            <a:ext cx="10196371" cy="612493"/>
          </a:xfrm>
          <a:prstGeom prst="rect">
            <a:avLst/>
          </a:prstGeom>
        </p:spPr>
        <p:txBody>
          <a:bodyPr lIns="0" tIns="0" rIns="0" bIns="0" rtlCol="0" anchor="t">
            <a:spAutoFit/>
          </a:bodyPr>
          <a:lstStyle/>
          <a:p>
            <a:pPr algn="r">
              <a:lnSpc>
                <a:spcPts val="2465"/>
              </a:lnSpc>
            </a:pPr>
            <a:r>
              <a:rPr lang="en-US" sz="1761">
                <a:solidFill>
                  <a:srgbClr val="000000"/>
                </a:solidFill>
                <a:latin typeface="Galaxie Polaris 1"/>
              </a:rPr>
              <a:t>Jei Jums reikalinga papildoma informacija, turite klausimų, maloniai prašome susisiekti su mumis:</a:t>
            </a:r>
          </a:p>
          <a:p>
            <a:pPr algn="r">
              <a:lnSpc>
                <a:spcPts val="2465"/>
              </a:lnSpc>
            </a:pPr>
            <a:endParaRPr lang="en-US" sz="1761">
              <a:solidFill>
                <a:srgbClr val="000000"/>
              </a:solidFill>
              <a:latin typeface="Galaxie Polaris 1"/>
            </a:endParaRPr>
          </a:p>
        </p:txBody>
      </p:sp>
      <p:sp>
        <p:nvSpPr>
          <p:cNvPr id="9" name="TextBox 9"/>
          <p:cNvSpPr txBox="1"/>
          <p:nvPr/>
        </p:nvSpPr>
        <p:spPr>
          <a:xfrm>
            <a:off x="5114234" y="8362707"/>
            <a:ext cx="8231504" cy="1244636"/>
          </a:xfrm>
          <a:prstGeom prst="rect">
            <a:avLst/>
          </a:prstGeom>
        </p:spPr>
        <p:txBody>
          <a:bodyPr lIns="0" tIns="0" rIns="0" bIns="0" rtlCol="0" anchor="t">
            <a:spAutoFit/>
          </a:bodyPr>
          <a:lstStyle/>
          <a:p>
            <a:pPr algn="r">
              <a:lnSpc>
                <a:spcPts val="2465"/>
              </a:lnSpc>
            </a:pPr>
            <a:r>
              <a:rPr lang="en-US" sz="1761" dirty="0">
                <a:solidFill>
                  <a:srgbClr val="000000"/>
                </a:solidFill>
                <a:latin typeface="Galaxie Polaris 1"/>
              </a:rPr>
              <a:t>Aida Akudovičiūtė</a:t>
            </a:r>
          </a:p>
          <a:p>
            <a:pPr algn="r">
              <a:lnSpc>
                <a:spcPts val="2465"/>
              </a:lnSpc>
            </a:pPr>
            <a:r>
              <a:rPr lang="en-US" sz="1761" dirty="0" err="1">
                <a:solidFill>
                  <a:srgbClr val="000000"/>
                </a:solidFill>
                <a:latin typeface="Galaxie Polaris 1"/>
              </a:rPr>
              <a:t>Viešojo</a:t>
            </a:r>
            <a:r>
              <a:rPr lang="en-US" sz="1761" dirty="0">
                <a:solidFill>
                  <a:srgbClr val="000000"/>
                </a:solidFill>
                <a:latin typeface="Galaxie Polaris 1"/>
              </a:rPr>
              <a:t> </a:t>
            </a:r>
            <a:r>
              <a:rPr lang="en-US" sz="1761" dirty="0" err="1">
                <a:solidFill>
                  <a:srgbClr val="000000"/>
                </a:solidFill>
                <a:latin typeface="Galaxie Polaris 1"/>
              </a:rPr>
              <a:t>valdymo</a:t>
            </a:r>
            <a:r>
              <a:rPr lang="en-US" sz="1761" dirty="0">
                <a:solidFill>
                  <a:srgbClr val="000000"/>
                </a:solidFill>
                <a:latin typeface="Galaxie Polaris 1"/>
              </a:rPr>
              <a:t> </a:t>
            </a:r>
            <a:r>
              <a:rPr lang="en-US" sz="1761" dirty="0" err="1">
                <a:solidFill>
                  <a:srgbClr val="000000"/>
                </a:solidFill>
                <a:latin typeface="Galaxie Polaris 1"/>
              </a:rPr>
              <a:t>agentūros</a:t>
            </a:r>
            <a:endParaRPr lang="en-US" sz="1761" dirty="0">
              <a:solidFill>
                <a:srgbClr val="000000"/>
              </a:solidFill>
              <a:latin typeface="Galaxie Polaris 1"/>
            </a:endParaRPr>
          </a:p>
          <a:p>
            <a:pPr algn="r">
              <a:lnSpc>
                <a:spcPts val="2465"/>
              </a:lnSpc>
            </a:pPr>
            <a:r>
              <a:rPr lang="en-US" sz="1761" dirty="0" err="1">
                <a:solidFill>
                  <a:srgbClr val="000000"/>
                </a:solidFill>
                <a:latin typeface="Galaxie Polaris 1"/>
              </a:rPr>
              <a:t>Vadovų</a:t>
            </a:r>
            <a:r>
              <a:rPr lang="en-US" sz="1761" dirty="0">
                <a:solidFill>
                  <a:srgbClr val="000000"/>
                </a:solidFill>
                <a:latin typeface="Galaxie Polaris 1"/>
              </a:rPr>
              <a:t> </a:t>
            </a:r>
            <a:r>
              <a:rPr lang="en-US" sz="1761" dirty="0" err="1">
                <a:solidFill>
                  <a:srgbClr val="000000"/>
                </a:solidFill>
                <a:latin typeface="Galaxie Polaris 1"/>
              </a:rPr>
              <a:t>atrankos</a:t>
            </a:r>
            <a:r>
              <a:rPr lang="en-US" sz="1761" dirty="0">
                <a:solidFill>
                  <a:srgbClr val="000000"/>
                </a:solidFill>
                <a:latin typeface="Galaxie Polaris 1"/>
              </a:rPr>
              <a:t> </a:t>
            </a:r>
            <a:r>
              <a:rPr lang="en-US" sz="1761" dirty="0" err="1">
                <a:solidFill>
                  <a:srgbClr val="000000"/>
                </a:solidFill>
                <a:latin typeface="Galaxie Polaris 1"/>
              </a:rPr>
              <a:t>ir</a:t>
            </a:r>
            <a:r>
              <a:rPr lang="en-US" sz="1761" dirty="0">
                <a:solidFill>
                  <a:srgbClr val="000000"/>
                </a:solidFill>
                <a:latin typeface="Galaxie Polaris 1"/>
              </a:rPr>
              <a:t> </a:t>
            </a:r>
            <a:r>
              <a:rPr lang="en-US" sz="1761" dirty="0" err="1">
                <a:solidFill>
                  <a:srgbClr val="000000"/>
                </a:solidFill>
                <a:latin typeface="Galaxie Polaris 1"/>
              </a:rPr>
              <a:t>planavimo</a:t>
            </a:r>
            <a:r>
              <a:rPr lang="en-US" sz="1761" dirty="0">
                <a:solidFill>
                  <a:srgbClr val="000000"/>
                </a:solidFill>
                <a:latin typeface="Galaxie Polaris 1"/>
              </a:rPr>
              <a:t> </a:t>
            </a:r>
            <a:r>
              <a:rPr lang="en-US" sz="1761" dirty="0" err="1">
                <a:solidFill>
                  <a:srgbClr val="000000"/>
                </a:solidFill>
                <a:latin typeface="Galaxie Polaris 1"/>
              </a:rPr>
              <a:t>skyriaus</a:t>
            </a:r>
            <a:r>
              <a:rPr lang="en-US" sz="1761" dirty="0">
                <a:solidFill>
                  <a:srgbClr val="000000"/>
                </a:solidFill>
                <a:latin typeface="Galaxie Polaris 1"/>
              </a:rPr>
              <a:t> </a:t>
            </a:r>
            <a:r>
              <a:rPr lang="en-US" sz="1761" dirty="0" err="1">
                <a:solidFill>
                  <a:srgbClr val="000000"/>
                </a:solidFill>
                <a:latin typeface="Galaxie Polaris 1"/>
              </a:rPr>
              <a:t>patarėja</a:t>
            </a:r>
            <a:endParaRPr lang="en-US" sz="1761" dirty="0">
              <a:solidFill>
                <a:srgbClr val="000000"/>
              </a:solidFill>
              <a:latin typeface="Galaxie Polaris 1"/>
            </a:endParaRPr>
          </a:p>
          <a:p>
            <a:pPr algn="r">
              <a:lnSpc>
                <a:spcPts val="2465"/>
              </a:lnSpc>
            </a:pPr>
            <a:endParaRPr lang="en-US" sz="1761" dirty="0">
              <a:solidFill>
                <a:srgbClr val="000000"/>
              </a:solidFill>
              <a:latin typeface="Galaxie Polaris 1"/>
            </a:endParaRPr>
          </a:p>
        </p:txBody>
      </p:sp>
      <p:grpSp>
        <p:nvGrpSpPr>
          <p:cNvPr id="10" name="Group 10"/>
          <p:cNvGrpSpPr/>
          <p:nvPr/>
        </p:nvGrpSpPr>
        <p:grpSpPr>
          <a:xfrm>
            <a:off x="10004676" y="9390694"/>
            <a:ext cx="388211" cy="3882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14B"/>
            </a:solidFill>
          </p:spPr>
          <p:txBody>
            <a:bodyPr/>
            <a:lstStyle/>
            <a:p>
              <a:endParaRPr lang="lt-LT"/>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0089322" y="9500616"/>
            <a:ext cx="218918" cy="168368"/>
          </a:xfrm>
          <a:custGeom>
            <a:avLst/>
            <a:gdLst/>
            <a:ahLst/>
            <a:cxnLst/>
            <a:rect l="l" t="t" r="r" b="b"/>
            <a:pathLst>
              <a:path w="218918" h="168368">
                <a:moveTo>
                  <a:pt x="0" y="0"/>
                </a:moveTo>
                <a:lnTo>
                  <a:pt x="218918" y="0"/>
                </a:lnTo>
                <a:lnTo>
                  <a:pt x="218918" y="168367"/>
                </a:lnTo>
                <a:lnTo>
                  <a:pt x="0" y="168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grpSp>
        <p:nvGrpSpPr>
          <p:cNvPr id="14" name="Group 14"/>
          <p:cNvGrpSpPr/>
          <p:nvPr/>
        </p:nvGrpSpPr>
        <p:grpSpPr>
          <a:xfrm>
            <a:off x="7931226" y="9390694"/>
            <a:ext cx="388211" cy="388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14B"/>
            </a:solidFill>
            <a:ln cap="sq">
              <a:noFill/>
              <a:miter/>
            </a:ln>
          </p:spPr>
          <p:txBody>
            <a:bodyPr/>
            <a:lstStyle/>
            <a:p>
              <a:endParaRPr lang="lt-LT"/>
            </a:p>
          </p:txBody>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flipH="1">
            <a:off x="8003110" y="9462578"/>
            <a:ext cx="244442" cy="244442"/>
          </a:xfrm>
          <a:custGeom>
            <a:avLst/>
            <a:gdLst/>
            <a:ahLst/>
            <a:cxnLst/>
            <a:rect l="l" t="t" r="r" b="b"/>
            <a:pathLst>
              <a:path w="244442" h="244442">
                <a:moveTo>
                  <a:pt x="244442" y="0"/>
                </a:moveTo>
                <a:lnTo>
                  <a:pt x="0" y="0"/>
                </a:lnTo>
                <a:lnTo>
                  <a:pt x="0" y="244442"/>
                </a:lnTo>
                <a:lnTo>
                  <a:pt x="244442" y="244442"/>
                </a:lnTo>
                <a:lnTo>
                  <a:pt x="24444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sp>
        <p:nvSpPr>
          <p:cNvPr id="18" name="TextBox 18"/>
          <p:cNvSpPr txBox="1"/>
          <p:nvPr/>
        </p:nvSpPr>
        <p:spPr>
          <a:xfrm>
            <a:off x="8079998" y="9411162"/>
            <a:ext cx="1838953" cy="612988"/>
          </a:xfrm>
          <a:prstGeom prst="rect">
            <a:avLst/>
          </a:prstGeom>
        </p:spPr>
        <p:txBody>
          <a:bodyPr lIns="0" tIns="0" rIns="0" bIns="0" rtlCol="0" anchor="t">
            <a:spAutoFit/>
          </a:bodyPr>
          <a:lstStyle/>
          <a:p>
            <a:pPr algn="r">
              <a:lnSpc>
                <a:spcPts val="2465"/>
              </a:lnSpc>
            </a:pPr>
            <a:r>
              <a:rPr lang="en-US" sz="1761" dirty="0">
                <a:solidFill>
                  <a:srgbClr val="000000"/>
                </a:solidFill>
                <a:latin typeface="Aileron"/>
              </a:rPr>
              <a:t> (8 5) 219 68 18 </a:t>
            </a:r>
          </a:p>
          <a:p>
            <a:pPr algn="r">
              <a:lnSpc>
                <a:spcPts val="2465"/>
              </a:lnSpc>
            </a:pPr>
            <a:endParaRPr lang="en-US" sz="1761" dirty="0">
              <a:solidFill>
                <a:srgbClr val="000000"/>
              </a:solidFill>
              <a:latin typeface="Aileron"/>
            </a:endParaRPr>
          </a:p>
        </p:txBody>
      </p:sp>
      <p:sp>
        <p:nvSpPr>
          <p:cNvPr id="19" name="TextBox 19"/>
          <p:cNvSpPr txBox="1"/>
          <p:nvPr/>
        </p:nvSpPr>
        <p:spPr>
          <a:xfrm>
            <a:off x="10392887" y="9411162"/>
            <a:ext cx="2952851" cy="612988"/>
          </a:xfrm>
          <a:prstGeom prst="rect">
            <a:avLst/>
          </a:prstGeom>
        </p:spPr>
        <p:txBody>
          <a:bodyPr lIns="0" tIns="0" rIns="0" bIns="0" rtlCol="0" anchor="t">
            <a:spAutoFit/>
          </a:bodyPr>
          <a:lstStyle/>
          <a:p>
            <a:pPr algn="r">
              <a:lnSpc>
                <a:spcPts val="2465"/>
              </a:lnSpc>
            </a:pPr>
            <a:r>
              <a:rPr lang="en-US" sz="1761" dirty="0" err="1">
                <a:solidFill>
                  <a:srgbClr val="000000"/>
                </a:solidFill>
                <a:latin typeface="Aileron"/>
              </a:rPr>
              <a:t>aida.akudoviciute@vva.gov.lt</a:t>
            </a:r>
            <a:endParaRPr lang="en-US" sz="1761" dirty="0">
              <a:solidFill>
                <a:srgbClr val="000000"/>
              </a:solidFill>
              <a:latin typeface="Aileron"/>
            </a:endParaRPr>
          </a:p>
          <a:p>
            <a:pPr algn="r">
              <a:lnSpc>
                <a:spcPts val="2465"/>
              </a:lnSpc>
            </a:pPr>
            <a:endParaRPr lang="en-US" sz="1761" dirty="0">
              <a:solidFill>
                <a:srgbClr val="000000"/>
              </a:solidFill>
              <a:latin typeface="Ailero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03994" y="-421640"/>
            <a:ext cx="15058704" cy="15058704"/>
          </a:xfrm>
          <a:custGeom>
            <a:avLst/>
            <a:gdLst/>
            <a:ahLst/>
            <a:cxnLst/>
            <a:rect l="l" t="t" r="r" b="b"/>
            <a:pathLst>
              <a:path w="15058704" h="15058704">
                <a:moveTo>
                  <a:pt x="0" y="0"/>
                </a:moveTo>
                <a:lnTo>
                  <a:pt x="15058704" y="0"/>
                </a:lnTo>
                <a:lnTo>
                  <a:pt x="15058704" y="15058703"/>
                </a:lnTo>
                <a:lnTo>
                  <a:pt x="0" y="15058703"/>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grpSp>
        <p:nvGrpSpPr>
          <p:cNvPr id="3" name="Group 3"/>
          <p:cNvGrpSpPr/>
          <p:nvPr/>
        </p:nvGrpSpPr>
        <p:grpSpPr>
          <a:xfrm>
            <a:off x="-116265" y="-59920"/>
            <a:ext cx="5790562" cy="10346920"/>
            <a:chOff x="0" y="0"/>
            <a:chExt cx="2161713" cy="3862677"/>
          </a:xfrm>
        </p:grpSpPr>
        <p:sp>
          <p:nvSpPr>
            <p:cNvPr id="4" name="Freeform 4"/>
            <p:cNvSpPr/>
            <p:nvPr/>
          </p:nvSpPr>
          <p:spPr>
            <a:xfrm>
              <a:off x="0" y="0"/>
              <a:ext cx="2161713" cy="3862677"/>
            </a:xfrm>
            <a:custGeom>
              <a:avLst/>
              <a:gdLst/>
              <a:ahLst/>
              <a:cxnLst/>
              <a:rect l="l" t="t" r="r" b="b"/>
              <a:pathLst>
                <a:path w="2161713" h="3862677">
                  <a:moveTo>
                    <a:pt x="0" y="0"/>
                  </a:moveTo>
                  <a:lnTo>
                    <a:pt x="2161713" y="0"/>
                  </a:lnTo>
                  <a:lnTo>
                    <a:pt x="2161713" y="3862677"/>
                  </a:lnTo>
                  <a:lnTo>
                    <a:pt x="0" y="3862677"/>
                  </a:lnTo>
                  <a:close/>
                </a:path>
              </a:pathLst>
            </a:custGeom>
            <a:solidFill>
              <a:srgbClr val="8EBA44"/>
            </a:solidFill>
          </p:spPr>
          <p:txBody>
            <a:bodyPr/>
            <a:lstStyle/>
            <a:p>
              <a:endParaRPr lang="lt-LT"/>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601176" y="823709"/>
            <a:ext cx="5073121" cy="8568704"/>
            <a:chOff x="0" y="0"/>
            <a:chExt cx="1893880" cy="3198839"/>
          </a:xfrm>
        </p:grpSpPr>
        <p:sp>
          <p:nvSpPr>
            <p:cNvPr id="7" name="Freeform 7"/>
            <p:cNvSpPr/>
            <p:nvPr/>
          </p:nvSpPr>
          <p:spPr>
            <a:xfrm>
              <a:off x="0" y="0"/>
              <a:ext cx="1893880" cy="3198839"/>
            </a:xfrm>
            <a:custGeom>
              <a:avLst/>
              <a:gdLst/>
              <a:ahLst/>
              <a:cxnLst/>
              <a:rect l="l" t="t" r="r" b="b"/>
              <a:pathLst>
                <a:path w="1893880" h="3198839">
                  <a:moveTo>
                    <a:pt x="0" y="0"/>
                  </a:moveTo>
                  <a:lnTo>
                    <a:pt x="1893880" y="0"/>
                  </a:lnTo>
                  <a:lnTo>
                    <a:pt x="1893880" y="3198839"/>
                  </a:lnTo>
                  <a:lnTo>
                    <a:pt x="0" y="3198839"/>
                  </a:lnTo>
                  <a:close/>
                </a:path>
              </a:pathLst>
            </a:custGeom>
            <a:solidFill>
              <a:srgbClr val="FFFFFF"/>
            </a:solidFill>
          </p:spPr>
          <p:txBody>
            <a:bodyPr/>
            <a:lstStyle/>
            <a:p>
              <a:endParaRPr lang="lt-LT"/>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6605750" y="1144906"/>
            <a:ext cx="7764720" cy="614679"/>
          </a:xfrm>
          <a:prstGeom prst="rect">
            <a:avLst/>
          </a:prstGeom>
        </p:spPr>
        <p:txBody>
          <a:bodyPr lIns="0" tIns="0" rIns="0" bIns="0" rtlCol="0" anchor="t">
            <a:spAutoFit/>
          </a:bodyPr>
          <a:lstStyle/>
          <a:p>
            <a:pPr algn="ctr">
              <a:lnSpc>
                <a:spcPts val="4699"/>
              </a:lnSpc>
            </a:pPr>
            <a:r>
              <a:rPr lang="en-US" sz="4699">
                <a:solidFill>
                  <a:srgbClr val="000000"/>
                </a:solidFill>
                <a:latin typeface="HK Grotesk Bold"/>
              </a:rPr>
              <a:t>Gerb. pretendentai,</a:t>
            </a:r>
          </a:p>
        </p:txBody>
      </p:sp>
      <p:grpSp>
        <p:nvGrpSpPr>
          <p:cNvPr id="10" name="Group 10"/>
          <p:cNvGrpSpPr/>
          <p:nvPr/>
        </p:nvGrpSpPr>
        <p:grpSpPr>
          <a:xfrm>
            <a:off x="731636" y="951875"/>
            <a:ext cx="6201004" cy="8306425"/>
            <a:chOff x="0" y="0"/>
            <a:chExt cx="8268005" cy="11075233"/>
          </a:xfrm>
        </p:grpSpPr>
        <p:pic>
          <p:nvPicPr>
            <p:cNvPr id="11" name="Picture 11"/>
            <p:cNvPicPr>
              <a:picLocks noChangeAspect="1"/>
            </p:cNvPicPr>
            <p:nvPr/>
          </p:nvPicPr>
          <p:blipFill>
            <a:blip r:embed="rId4"/>
            <a:srcRect l="37437" r="12793"/>
            <a:stretch>
              <a:fillRect/>
            </a:stretch>
          </p:blipFill>
          <p:spPr>
            <a:xfrm>
              <a:off x="0" y="0"/>
              <a:ext cx="8268005" cy="11075233"/>
            </a:xfrm>
            <a:prstGeom prst="rect">
              <a:avLst/>
            </a:prstGeom>
          </p:spPr>
        </p:pic>
      </p:grpSp>
      <p:sp>
        <p:nvSpPr>
          <p:cNvPr id="12" name="TextBox 12"/>
          <p:cNvSpPr txBox="1"/>
          <p:nvPr/>
        </p:nvSpPr>
        <p:spPr>
          <a:xfrm>
            <a:off x="7867384" y="1942719"/>
            <a:ext cx="9894728" cy="7933262"/>
          </a:xfrm>
          <a:prstGeom prst="rect">
            <a:avLst/>
          </a:prstGeom>
        </p:spPr>
        <p:txBody>
          <a:bodyPr lIns="0" tIns="0" rIns="0" bIns="0" rtlCol="0" anchor="t">
            <a:spAutoFit/>
          </a:bodyPr>
          <a:lstStyle/>
          <a:p>
            <a:pPr algn="just">
              <a:lnSpc>
                <a:spcPts val="3129"/>
              </a:lnSpc>
            </a:pPr>
            <a:r>
              <a:rPr lang="lt-LT" sz="2235" dirty="0">
                <a:solidFill>
                  <a:srgbClr val="000000"/>
                </a:solidFill>
                <a:latin typeface="Galaxie Polaris 1"/>
              </a:rPr>
              <a:t>Skelbiame konkursą į Žemės ūkio agentūros prie Žemės ūkio ministerijos direktoriaus pareigas. Įgyvendint Lietuvos Respublikos Seimo ir Vyriausybės sprendimus žemės ūkio veiklos subjektų veiklos priežiūroje, pertvarkius Viešąją įstaigą Kaimo verslo ir rinkų plėtros agentūrą, naujoji įstaiga savo veiklą pradės nuo 2024 m. sausio 1 d.</a:t>
            </a:r>
          </a:p>
          <a:p>
            <a:pPr algn="just">
              <a:lnSpc>
                <a:spcPts val="3129"/>
              </a:lnSpc>
            </a:pPr>
            <a:r>
              <a:rPr lang="lt-LT" sz="2235" dirty="0">
                <a:solidFill>
                  <a:srgbClr val="000000"/>
                </a:solidFill>
                <a:latin typeface="Galaxie Polaris 1"/>
              </a:rPr>
              <a:t>Tikimės, kad įstaigai perėmus iš VšĮ Kaimo verslo ir rinkų plėtros agentūros ir VĮ Žemės ūkio duomenų centro ūkio subjektų veiklos priežiūros funkcijas, būsimasis vadovas užtikrins jų tęstinumą, kas sudarys galimybę teikti kokybiškesnes paslaugas vartotojams, o ateityje bus sukurtas tvirtas pagrindas konsoliduoti visos maisto grandinės ūkio subjektų veiklos priežiūros funkcijas vienoje institucijoje, taip optimizuojant priežiūros funkcijų paskirstymą. </a:t>
            </a:r>
          </a:p>
          <a:p>
            <a:pPr algn="just">
              <a:lnSpc>
                <a:spcPts val="3129"/>
              </a:lnSpc>
            </a:pPr>
            <a:endParaRPr lang="lt-LT" sz="2235" dirty="0">
              <a:solidFill>
                <a:srgbClr val="000000"/>
              </a:solidFill>
              <a:latin typeface="Galaxie Polaris 1"/>
            </a:endParaRPr>
          </a:p>
          <a:p>
            <a:pPr algn="just">
              <a:lnSpc>
                <a:spcPts val="3129"/>
              </a:lnSpc>
            </a:pPr>
            <a:r>
              <a:rPr lang="lt-LT" sz="2235" dirty="0">
                <a:solidFill>
                  <a:srgbClr val="000000"/>
                </a:solidFill>
                <a:latin typeface="Galaxie Polaris 1"/>
              </a:rPr>
              <a:t>Iš būsimo vadovo tikimės ne tik puikių vadovavimo įgūdžių ir lyderystės formuojant kolektyvą, bet ir noro prisidėti prie permainų Lietuvos žemės ūkyje, nestokojant ambicijų tęsti pradėtą sektoriaus konsolidaciją.</a:t>
            </a:r>
          </a:p>
          <a:p>
            <a:pPr>
              <a:lnSpc>
                <a:spcPts val="3129"/>
              </a:lnSpc>
            </a:pPr>
            <a:endParaRPr lang="en-US" sz="2235" dirty="0">
              <a:solidFill>
                <a:srgbClr val="000000"/>
              </a:solidFill>
              <a:latin typeface="Galaxie Polaris 1"/>
            </a:endParaRPr>
          </a:p>
          <a:p>
            <a:pPr>
              <a:lnSpc>
                <a:spcPts val="3268"/>
              </a:lnSpc>
            </a:pPr>
            <a:r>
              <a:rPr lang="en-US" sz="2334" dirty="0">
                <a:solidFill>
                  <a:srgbClr val="000000"/>
                </a:solidFill>
                <a:latin typeface="Galaxie Polaris 1"/>
              </a:rPr>
              <a:t>Žemės </a:t>
            </a:r>
            <a:r>
              <a:rPr lang="en-US" sz="2334" dirty="0" err="1">
                <a:solidFill>
                  <a:srgbClr val="000000"/>
                </a:solidFill>
                <a:latin typeface="Galaxie Polaris 1"/>
              </a:rPr>
              <a:t>ūkio</a:t>
            </a:r>
            <a:r>
              <a:rPr lang="en-US" sz="2334" dirty="0">
                <a:solidFill>
                  <a:srgbClr val="000000"/>
                </a:solidFill>
                <a:latin typeface="Galaxie Polaris 1"/>
              </a:rPr>
              <a:t> </a:t>
            </a:r>
            <a:r>
              <a:rPr lang="en-US" sz="2334" dirty="0" err="1">
                <a:solidFill>
                  <a:srgbClr val="000000"/>
                </a:solidFill>
                <a:latin typeface="Galaxie Polaris 1"/>
              </a:rPr>
              <a:t>ministras</a:t>
            </a:r>
            <a:r>
              <a:rPr lang="en-US" sz="2334" dirty="0">
                <a:solidFill>
                  <a:srgbClr val="000000"/>
                </a:solidFill>
                <a:latin typeface="Galaxie Polaris 1"/>
              </a:rPr>
              <a:t> Kęstutis Navickas</a:t>
            </a:r>
          </a:p>
          <a:p>
            <a:pPr>
              <a:lnSpc>
                <a:spcPts val="3129"/>
              </a:lnSpc>
            </a:pPr>
            <a:endParaRPr lang="en-US" sz="2334" dirty="0">
              <a:solidFill>
                <a:srgbClr val="000000"/>
              </a:solidFill>
              <a:latin typeface="Galaxie Polaris 1"/>
            </a:endParaRPr>
          </a:p>
          <a:p>
            <a:pPr>
              <a:lnSpc>
                <a:spcPts val="3129"/>
              </a:lnSpc>
            </a:pPr>
            <a:endParaRPr lang="en-US" sz="2334" dirty="0">
              <a:solidFill>
                <a:srgbClr val="000000"/>
              </a:solidFill>
              <a:latin typeface="Galaxie Polaris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455" y="-1385533"/>
            <a:ext cx="18847800" cy="18847800"/>
          </a:xfrm>
          <a:custGeom>
            <a:avLst/>
            <a:gdLst/>
            <a:ahLst/>
            <a:cxnLst/>
            <a:rect l="l" t="t" r="r" b="b"/>
            <a:pathLst>
              <a:path w="18847800" h="18847800">
                <a:moveTo>
                  <a:pt x="0" y="0"/>
                </a:moveTo>
                <a:lnTo>
                  <a:pt x="18847800" y="0"/>
                </a:lnTo>
                <a:lnTo>
                  <a:pt x="18847800" y="18847800"/>
                </a:lnTo>
                <a:lnTo>
                  <a:pt x="0" y="18847800"/>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grpSp>
        <p:nvGrpSpPr>
          <p:cNvPr id="3" name="Group 3"/>
          <p:cNvGrpSpPr/>
          <p:nvPr/>
        </p:nvGrpSpPr>
        <p:grpSpPr>
          <a:xfrm>
            <a:off x="0" y="2766289"/>
            <a:ext cx="18288000" cy="2825750"/>
            <a:chOff x="0" y="0"/>
            <a:chExt cx="24384000" cy="3767667"/>
          </a:xfrm>
        </p:grpSpPr>
        <p:sp>
          <p:nvSpPr>
            <p:cNvPr id="4" name="AutoShape 4"/>
            <p:cNvSpPr/>
            <p:nvPr/>
          </p:nvSpPr>
          <p:spPr>
            <a:xfrm>
              <a:off x="0" y="0"/>
              <a:ext cx="24384000" cy="3767667"/>
            </a:xfrm>
            <a:prstGeom prst="rect">
              <a:avLst/>
            </a:prstGeom>
            <a:solidFill>
              <a:srgbClr val="8EBA44"/>
            </a:solidFill>
          </p:spPr>
          <p:txBody>
            <a:bodyPr/>
            <a:lstStyle/>
            <a:p>
              <a:endParaRPr lang="lt-LT"/>
            </a:p>
          </p:txBody>
        </p:sp>
      </p:grpSp>
      <p:grpSp>
        <p:nvGrpSpPr>
          <p:cNvPr id="5" name="Group 5"/>
          <p:cNvGrpSpPr/>
          <p:nvPr/>
        </p:nvGrpSpPr>
        <p:grpSpPr>
          <a:xfrm>
            <a:off x="889525" y="3109751"/>
            <a:ext cx="2138826" cy="213882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lt-LT"/>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48389" y="3368616"/>
            <a:ext cx="1621097" cy="16210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59963D"/>
              </a:solidFill>
              <a:miter/>
            </a:ln>
          </p:spPr>
          <p:txBody>
            <a:bodyPr/>
            <a:lstStyle/>
            <a:p>
              <a:endParaRPr lang="lt-LT"/>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446322" y="3109751"/>
            <a:ext cx="2138826" cy="213882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lt-LT"/>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705186" y="3368616"/>
            <a:ext cx="1621097" cy="16210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59963D"/>
              </a:solidFill>
              <a:miter/>
            </a:ln>
          </p:spPr>
          <p:txBody>
            <a:bodyPr/>
            <a:lstStyle/>
            <a:p>
              <a:endParaRPr lang="lt-LT"/>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8004372" y="3109751"/>
            <a:ext cx="2138826" cy="213882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lt-LT"/>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8263237" y="3368616"/>
            <a:ext cx="1621097" cy="162109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59963D"/>
              </a:solidFill>
              <a:miter/>
            </a:ln>
          </p:spPr>
          <p:txBody>
            <a:bodyPr/>
            <a:lstStyle/>
            <a:p>
              <a:endParaRPr lang="lt-LT"/>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562423" y="3109751"/>
            <a:ext cx="2138826" cy="213882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lt-LT"/>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1821288" y="3368616"/>
            <a:ext cx="1621097" cy="162109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59963D"/>
              </a:solidFill>
              <a:miter/>
            </a:ln>
          </p:spPr>
          <p:txBody>
            <a:bodyPr/>
            <a:lstStyle/>
            <a:p>
              <a:endParaRPr lang="lt-LT"/>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5120474" y="3109751"/>
            <a:ext cx="2138826" cy="213882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lt-LT"/>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5379339" y="3368616"/>
            <a:ext cx="1621097" cy="162109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59963D"/>
              </a:solidFill>
              <a:miter/>
            </a:ln>
          </p:spPr>
          <p:txBody>
            <a:bodyPr/>
            <a:lstStyle/>
            <a:p>
              <a:endParaRPr lang="lt-LT"/>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474574" y="3632632"/>
            <a:ext cx="968728" cy="1093064"/>
          </a:xfrm>
          <a:custGeom>
            <a:avLst/>
            <a:gdLst/>
            <a:ahLst/>
            <a:cxnLst/>
            <a:rect l="l" t="t" r="r" b="b"/>
            <a:pathLst>
              <a:path w="968728" h="1093064">
                <a:moveTo>
                  <a:pt x="0" y="0"/>
                </a:moveTo>
                <a:lnTo>
                  <a:pt x="968728" y="0"/>
                </a:lnTo>
                <a:lnTo>
                  <a:pt x="968728" y="1093064"/>
                </a:lnTo>
                <a:lnTo>
                  <a:pt x="0" y="1093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36" name="Freeform 36"/>
          <p:cNvSpPr/>
          <p:nvPr/>
        </p:nvSpPr>
        <p:spPr>
          <a:xfrm>
            <a:off x="8769059" y="3697556"/>
            <a:ext cx="609453" cy="963217"/>
          </a:xfrm>
          <a:custGeom>
            <a:avLst/>
            <a:gdLst/>
            <a:ahLst/>
            <a:cxnLst/>
            <a:rect l="l" t="t" r="r" b="b"/>
            <a:pathLst>
              <a:path w="609453" h="963217">
                <a:moveTo>
                  <a:pt x="0" y="0"/>
                </a:moveTo>
                <a:lnTo>
                  <a:pt x="609453" y="0"/>
                </a:lnTo>
                <a:lnTo>
                  <a:pt x="609453" y="963216"/>
                </a:lnTo>
                <a:lnTo>
                  <a:pt x="0" y="963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t-LT"/>
          </a:p>
        </p:txBody>
      </p:sp>
      <p:sp>
        <p:nvSpPr>
          <p:cNvPr id="37" name="Freeform 37"/>
          <p:cNvSpPr/>
          <p:nvPr/>
        </p:nvSpPr>
        <p:spPr>
          <a:xfrm>
            <a:off x="12160016" y="3784366"/>
            <a:ext cx="943641" cy="876406"/>
          </a:xfrm>
          <a:custGeom>
            <a:avLst/>
            <a:gdLst/>
            <a:ahLst/>
            <a:cxnLst/>
            <a:rect l="l" t="t" r="r" b="b"/>
            <a:pathLst>
              <a:path w="943641" h="876406">
                <a:moveTo>
                  <a:pt x="0" y="0"/>
                </a:moveTo>
                <a:lnTo>
                  <a:pt x="943641" y="0"/>
                </a:lnTo>
                <a:lnTo>
                  <a:pt x="943641" y="876406"/>
                </a:lnTo>
                <a:lnTo>
                  <a:pt x="0" y="876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t-LT"/>
          </a:p>
        </p:txBody>
      </p:sp>
      <p:sp>
        <p:nvSpPr>
          <p:cNvPr id="38" name="Freeform 38"/>
          <p:cNvSpPr/>
          <p:nvPr/>
        </p:nvSpPr>
        <p:spPr>
          <a:xfrm>
            <a:off x="15751378" y="3740655"/>
            <a:ext cx="877019" cy="877019"/>
          </a:xfrm>
          <a:custGeom>
            <a:avLst/>
            <a:gdLst/>
            <a:ahLst/>
            <a:cxnLst/>
            <a:rect l="l" t="t" r="r" b="b"/>
            <a:pathLst>
              <a:path w="877019" h="877019">
                <a:moveTo>
                  <a:pt x="0" y="0"/>
                </a:moveTo>
                <a:lnTo>
                  <a:pt x="877019" y="0"/>
                </a:lnTo>
                <a:lnTo>
                  <a:pt x="877019" y="877019"/>
                </a:lnTo>
                <a:lnTo>
                  <a:pt x="0" y="8770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t-LT"/>
          </a:p>
        </p:txBody>
      </p:sp>
      <p:sp>
        <p:nvSpPr>
          <p:cNvPr id="39" name="Freeform 39"/>
          <p:cNvSpPr/>
          <p:nvPr/>
        </p:nvSpPr>
        <p:spPr>
          <a:xfrm>
            <a:off x="5023841" y="3686643"/>
            <a:ext cx="985042" cy="985042"/>
          </a:xfrm>
          <a:custGeom>
            <a:avLst/>
            <a:gdLst/>
            <a:ahLst/>
            <a:cxnLst/>
            <a:rect l="l" t="t" r="r" b="b"/>
            <a:pathLst>
              <a:path w="985042" h="985042">
                <a:moveTo>
                  <a:pt x="0" y="0"/>
                </a:moveTo>
                <a:lnTo>
                  <a:pt x="985041" y="0"/>
                </a:lnTo>
                <a:lnTo>
                  <a:pt x="985041" y="985042"/>
                </a:lnTo>
                <a:lnTo>
                  <a:pt x="0" y="9850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t-LT"/>
          </a:p>
        </p:txBody>
      </p:sp>
      <p:grpSp>
        <p:nvGrpSpPr>
          <p:cNvPr id="40" name="Group 40"/>
          <p:cNvGrpSpPr/>
          <p:nvPr/>
        </p:nvGrpSpPr>
        <p:grpSpPr>
          <a:xfrm>
            <a:off x="5300933" y="3961462"/>
            <a:ext cx="522215" cy="522215"/>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lt-LT"/>
            </a:p>
          </p:txBody>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3" name="Freeform 43"/>
          <p:cNvSpPr/>
          <p:nvPr/>
        </p:nvSpPr>
        <p:spPr>
          <a:xfrm rot="2700000">
            <a:off x="5233764" y="3901422"/>
            <a:ext cx="565195" cy="565195"/>
          </a:xfrm>
          <a:custGeom>
            <a:avLst/>
            <a:gdLst/>
            <a:ahLst/>
            <a:cxnLst/>
            <a:rect l="l" t="t" r="r" b="b"/>
            <a:pathLst>
              <a:path w="565195" h="565195">
                <a:moveTo>
                  <a:pt x="0" y="0"/>
                </a:moveTo>
                <a:lnTo>
                  <a:pt x="565195" y="0"/>
                </a:lnTo>
                <a:lnTo>
                  <a:pt x="565195" y="565195"/>
                </a:lnTo>
                <a:lnTo>
                  <a:pt x="0" y="5651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t-LT"/>
          </a:p>
        </p:txBody>
      </p:sp>
      <p:sp>
        <p:nvSpPr>
          <p:cNvPr id="44" name="TextBox 44"/>
          <p:cNvSpPr txBox="1"/>
          <p:nvPr/>
        </p:nvSpPr>
        <p:spPr>
          <a:xfrm>
            <a:off x="889525" y="5872132"/>
            <a:ext cx="2735658" cy="3956050"/>
          </a:xfrm>
          <a:prstGeom prst="rect">
            <a:avLst/>
          </a:prstGeom>
        </p:spPr>
        <p:txBody>
          <a:bodyPr lIns="0" tIns="0" rIns="0" bIns="0" rtlCol="0" anchor="t">
            <a:spAutoFit/>
          </a:bodyPr>
          <a:lstStyle/>
          <a:p>
            <a:pPr>
              <a:lnSpc>
                <a:spcPts val="3499"/>
              </a:lnSpc>
              <a:spcBef>
                <a:spcPct val="0"/>
              </a:spcBef>
            </a:pPr>
            <a:r>
              <a:rPr lang="en-US" sz="2499" dirty="0" err="1">
                <a:solidFill>
                  <a:srgbClr val="8EBA44"/>
                </a:solidFill>
                <a:latin typeface="Galaxie Polaris 2"/>
              </a:rPr>
              <a:t>Didinti</a:t>
            </a:r>
            <a:r>
              <a:rPr lang="en-US" sz="2499" dirty="0">
                <a:solidFill>
                  <a:srgbClr val="8EBA44"/>
                </a:solidFill>
                <a:latin typeface="Galaxie Polaris 2"/>
              </a:rPr>
              <a:t> </a:t>
            </a:r>
            <a:r>
              <a:rPr lang="en-US" sz="2499" dirty="0" err="1">
                <a:solidFill>
                  <a:srgbClr val="2F3542"/>
                </a:solidFill>
                <a:latin typeface="Galaxie Polaris 2"/>
              </a:rPr>
              <a:t>žemės</a:t>
            </a:r>
            <a:r>
              <a:rPr lang="en-US" sz="2499" dirty="0">
                <a:solidFill>
                  <a:srgbClr val="2F3542"/>
                </a:solidFill>
                <a:latin typeface="Galaxie Polaris 2"/>
              </a:rPr>
              <a:t> </a:t>
            </a:r>
            <a:r>
              <a:rPr lang="en-US" sz="2499" dirty="0" err="1">
                <a:solidFill>
                  <a:srgbClr val="2F3542"/>
                </a:solidFill>
                <a:latin typeface="Galaxie Polaris 2"/>
              </a:rPr>
              <a:t>ir</a:t>
            </a:r>
            <a:r>
              <a:rPr lang="en-US" sz="2499" dirty="0">
                <a:solidFill>
                  <a:srgbClr val="2F3542"/>
                </a:solidFill>
                <a:latin typeface="Galaxie Polaris 2"/>
              </a:rPr>
              <a:t> </a:t>
            </a:r>
            <a:r>
              <a:rPr lang="en-US" sz="2499" dirty="0" err="1">
                <a:solidFill>
                  <a:srgbClr val="2F3542"/>
                </a:solidFill>
                <a:latin typeface="Galaxie Polaris 2"/>
              </a:rPr>
              <a:t>maisto</a:t>
            </a:r>
            <a:r>
              <a:rPr lang="en-US" sz="2499" dirty="0">
                <a:solidFill>
                  <a:srgbClr val="2F3542"/>
                </a:solidFill>
                <a:latin typeface="Galaxie Polaris 2"/>
              </a:rPr>
              <a:t> </a:t>
            </a:r>
            <a:r>
              <a:rPr lang="en-US" sz="2499" dirty="0" err="1">
                <a:solidFill>
                  <a:srgbClr val="2F3542"/>
                </a:solidFill>
                <a:latin typeface="Galaxie Polaris 2"/>
              </a:rPr>
              <a:t>ūkio</a:t>
            </a:r>
            <a:r>
              <a:rPr lang="en-US" sz="2499" dirty="0">
                <a:solidFill>
                  <a:srgbClr val="2F3542"/>
                </a:solidFill>
                <a:latin typeface="Galaxie Polaris 2"/>
              </a:rPr>
              <a:t> </a:t>
            </a:r>
            <a:r>
              <a:rPr lang="en-US" sz="2499" dirty="0" err="1">
                <a:solidFill>
                  <a:srgbClr val="2F3542"/>
                </a:solidFill>
                <a:latin typeface="Galaxie Polaris 2"/>
              </a:rPr>
              <a:t>konkurencingumą</a:t>
            </a:r>
            <a:r>
              <a:rPr lang="en-US" sz="2499" dirty="0">
                <a:solidFill>
                  <a:srgbClr val="2F3542"/>
                </a:solidFill>
                <a:latin typeface="Galaxie Polaris 2"/>
              </a:rPr>
              <a:t>, </a:t>
            </a:r>
            <a:r>
              <a:rPr lang="en-US" sz="2499" dirty="0" err="1">
                <a:solidFill>
                  <a:srgbClr val="2F3542"/>
                </a:solidFill>
                <a:latin typeface="Galaxie Polaris 2"/>
              </a:rPr>
              <a:t>sukuriant</a:t>
            </a:r>
            <a:r>
              <a:rPr lang="en-US" sz="2499" dirty="0">
                <a:solidFill>
                  <a:srgbClr val="2F3542"/>
                </a:solidFill>
                <a:latin typeface="Galaxie Polaris 2"/>
              </a:rPr>
              <a:t> </a:t>
            </a:r>
            <a:r>
              <a:rPr lang="en-US" sz="2499" dirty="0" err="1">
                <a:solidFill>
                  <a:srgbClr val="2F3542"/>
                </a:solidFill>
                <a:latin typeface="Galaxie Polaris 2"/>
              </a:rPr>
              <a:t>galimybes</a:t>
            </a:r>
            <a:r>
              <a:rPr lang="en-US" sz="2499" dirty="0">
                <a:solidFill>
                  <a:srgbClr val="2F3542"/>
                </a:solidFill>
                <a:latin typeface="Galaxie Polaris 2"/>
              </a:rPr>
              <a:t> </a:t>
            </a:r>
            <a:r>
              <a:rPr lang="en-US" sz="2499" dirty="0" err="1">
                <a:solidFill>
                  <a:srgbClr val="2F3542"/>
                </a:solidFill>
                <a:latin typeface="Galaxie Polaris 2"/>
              </a:rPr>
              <a:t>ekonominei</a:t>
            </a:r>
            <a:r>
              <a:rPr lang="en-US" sz="2499" dirty="0">
                <a:solidFill>
                  <a:srgbClr val="2F3542"/>
                </a:solidFill>
                <a:latin typeface="Galaxie Polaris 2"/>
              </a:rPr>
              <a:t> </a:t>
            </a:r>
            <a:r>
              <a:rPr lang="en-US" sz="2499" dirty="0" err="1">
                <a:solidFill>
                  <a:srgbClr val="2F3542"/>
                </a:solidFill>
                <a:latin typeface="Galaxie Polaris 2"/>
              </a:rPr>
              <a:t>veiklai</a:t>
            </a:r>
            <a:r>
              <a:rPr lang="en-US" sz="2499" dirty="0">
                <a:solidFill>
                  <a:srgbClr val="2F3542"/>
                </a:solidFill>
                <a:latin typeface="Galaxie Polaris 2"/>
              </a:rPr>
              <a:t> </a:t>
            </a:r>
            <a:r>
              <a:rPr lang="en-US" sz="2499" dirty="0" err="1">
                <a:solidFill>
                  <a:srgbClr val="2F3542"/>
                </a:solidFill>
                <a:latin typeface="Galaxie Polaris 2"/>
              </a:rPr>
              <a:t>kaime</a:t>
            </a:r>
            <a:r>
              <a:rPr lang="en-US" sz="2499" dirty="0">
                <a:solidFill>
                  <a:srgbClr val="2F3542"/>
                </a:solidFill>
                <a:latin typeface="Galaxie Polaris 2"/>
              </a:rPr>
              <a:t> </a:t>
            </a:r>
            <a:r>
              <a:rPr lang="en-US" sz="2499" dirty="0" err="1">
                <a:solidFill>
                  <a:srgbClr val="2F3542"/>
                </a:solidFill>
                <a:latin typeface="Galaxie Polaris 2"/>
              </a:rPr>
              <a:t>ir</a:t>
            </a:r>
            <a:r>
              <a:rPr lang="en-US" sz="2499" dirty="0">
                <a:solidFill>
                  <a:srgbClr val="2F3542"/>
                </a:solidFill>
                <a:latin typeface="Galaxie Polaris 2"/>
              </a:rPr>
              <a:t> </a:t>
            </a:r>
            <a:r>
              <a:rPr lang="en-US" sz="2499" dirty="0" err="1">
                <a:solidFill>
                  <a:srgbClr val="2F3542"/>
                </a:solidFill>
                <a:latin typeface="Galaxie Polaris 2"/>
              </a:rPr>
              <a:t>gerinant</a:t>
            </a:r>
            <a:r>
              <a:rPr lang="en-US" sz="2499" dirty="0">
                <a:solidFill>
                  <a:srgbClr val="2F3542"/>
                </a:solidFill>
                <a:latin typeface="Galaxie Polaris 2"/>
              </a:rPr>
              <a:t> </a:t>
            </a:r>
            <a:r>
              <a:rPr lang="en-US" sz="2499" dirty="0" err="1">
                <a:solidFill>
                  <a:srgbClr val="2F3542"/>
                </a:solidFill>
                <a:latin typeface="Galaxie Polaris 2"/>
              </a:rPr>
              <a:t>gyvenimo</a:t>
            </a:r>
            <a:r>
              <a:rPr lang="en-US" sz="2499" dirty="0">
                <a:solidFill>
                  <a:srgbClr val="2F3542"/>
                </a:solidFill>
                <a:latin typeface="Galaxie Polaris 2"/>
              </a:rPr>
              <a:t> </a:t>
            </a:r>
            <a:r>
              <a:rPr lang="en-US" sz="2499" dirty="0" err="1">
                <a:solidFill>
                  <a:srgbClr val="2F3542"/>
                </a:solidFill>
                <a:latin typeface="Galaxie Polaris 2"/>
              </a:rPr>
              <a:t>kokybę</a:t>
            </a:r>
            <a:r>
              <a:rPr lang="en-US" sz="2499" dirty="0">
                <a:solidFill>
                  <a:srgbClr val="2F3542"/>
                </a:solidFill>
                <a:latin typeface="Galaxie Polaris 2"/>
              </a:rPr>
              <a:t> </a:t>
            </a:r>
            <a:r>
              <a:rPr lang="en-US" sz="2499" dirty="0" err="1">
                <a:solidFill>
                  <a:srgbClr val="2F3542"/>
                </a:solidFill>
                <a:latin typeface="Galaxie Polaris 2"/>
              </a:rPr>
              <a:t>kaime</a:t>
            </a:r>
            <a:endParaRPr lang="en-US" sz="2499" dirty="0">
              <a:solidFill>
                <a:srgbClr val="2F3542"/>
              </a:solidFill>
              <a:latin typeface="Galaxie Polaris 2"/>
            </a:endParaRPr>
          </a:p>
        </p:txBody>
      </p:sp>
      <p:sp>
        <p:nvSpPr>
          <p:cNvPr id="45" name="TextBox 45"/>
          <p:cNvSpPr txBox="1"/>
          <p:nvPr/>
        </p:nvSpPr>
        <p:spPr>
          <a:xfrm>
            <a:off x="1028700" y="1066393"/>
            <a:ext cx="10456692" cy="1052196"/>
          </a:xfrm>
          <a:prstGeom prst="rect">
            <a:avLst/>
          </a:prstGeom>
        </p:spPr>
        <p:txBody>
          <a:bodyPr lIns="0" tIns="0" rIns="0" bIns="0" rtlCol="0" anchor="t">
            <a:spAutoFit/>
          </a:bodyPr>
          <a:lstStyle/>
          <a:p>
            <a:pPr>
              <a:lnSpc>
                <a:spcPts val="7840"/>
              </a:lnSpc>
            </a:pPr>
            <a:r>
              <a:rPr lang="en-US" sz="8000" spc="-280">
                <a:solidFill>
                  <a:srgbClr val="000000"/>
                </a:solidFill>
                <a:latin typeface="HK Grotesk Bold"/>
              </a:rPr>
              <a:t>Agentūros</a:t>
            </a:r>
            <a:r>
              <a:rPr lang="en-US" sz="8000" spc="-280">
                <a:solidFill>
                  <a:srgbClr val="FFFFFF"/>
                </a:solidFill>
                <a:latin typeface="HK Grotesk Bold"/>
              </a:rPr>
              <a:t> </a:t>
            </a:r>
            <a:r>
              <a:rPr lang="en-US" sz="8000" spc="-280">
                <a:solidFill>
                  <a:srgbClr val="8EBA44"/>
                </a:solidFill>
                <a:latin typeface="HK Grotesk Bold"/>
              </a:rPr>
              <a:t>tikslai</a:t>
            </a:r>
          </a:p>
        </p:txBody>
      </p:sp>
      <p:sp>
        <p:nvSpPr>
          <p:cNvPr id="46" name="TextBox 46"/>
          <p:cNvSpPr txBox="1"/>
          <p:nvPr/>
        </p:nvSpPr>
        <p:spPr>
          <a:xfrm>
            <a:off x="4306050" y="5872132"/>
            <a:ext cx="2901846" cy="3956050"/>
          </a:xfrm>
          <a:prstGeom prst="rect">
            <a:avLst/>
          </a:prstGeom>
        </p:spPr>
        <p:txBody>
          <a:bodyPr lIns="0" tIns="0" rIns="0" bIns="0" rtlCol="0" anchor="t">
            <a:spAutoFit/>
          </a:bodyPr>
          <a:lstStyle/>
          <a:p>
            <a:pPr>
              <a:lnSpc>
                <a:spcPts val="3499"/>
              </a:lnSpc>
              <a:spcBef>
                <a:spcPct val="0"/>
              </a:spcBef>
            </a:pPr>
            <a:r>
              <a:rPr lang="en-US" sz="2499" dirty="0" err="1">
                <a:solidFill>
                  <a:srgbClr val="8EBA44"/>
                </a:solidFill>
                <a:latin typeface="Galaxie Polaris 2"/>
              </a:rPr>
              <a:t>Stiprinti</a:t>
            </a:r>
            <a:r>
              <a:rPr lang="en-US" sz="2499" dirty="0">
                <a:solidFill>
                  <a:srgbClr val="2F3542"/>
                </a:solidFill>
                <a:latin typeface="Galaxie Polaris 2"/>
              </a:rPr>
              <a:t> </a:t>
            </a:r>
            <a:r>
              <a:rPr lang="en-US" sz="2499" dirty="0" err="1">
                <a:solidFill>
                  <a:srgbClr val="2F3542"/>
                </a:solidFill>
                <a:latin typeface="Galaxie Polaris 2"/>
              </a:rPr>
              <a:t>ir</a:t>
            </a:r>
            <a:r>
              <a:rPr lang="en-US" sz="2499" dirty="0">
                <a:solidFill>
                  <a:srgbClr val="2F3542"/>
                </a:solidFill>
                <a:latin typeface="Galaxie Polaris 2"/>
              </a:rPr>
              <a:t> </a:t>
            </a:r>
            <a:r>
              <a:rPr lang="en-US" sz="2499" dirty="0" err="1">
                <a:solidFill>
                  <a:srgbClr val="8EBA44"/>
                </a:solidFill>
                <a:latin typeface="Galaxie Polaris 2"/>
              </a:rPr>
              <a:t>skatinti</a:t>
            </a:r>
            <a:r>
              <a:rPr lang="en-US" sz="2499" dirty="0">
                <a:solidFill>
                  <a:srgbClr val="2F3542"/>
                </a:solidFill>
                <a:latin typeface="Galaxie Polaris 2"/>
              </a:rPr>
              <a:t> </a:t>
            </a:r>
            <a:r>
              <a:rPr lang="en-US" sz="2499" dirty="0" err="1">
                <a:solidFill>
                  <a:srgbClr val="2F3542"/>
                </a:solidFill>
                <a:latin typeface="Galaxie Polaris 2"/>
              </a:rPr>
              <a:t>trumpąsias</a:t>
            </a:r>
            <a:r>
              <a:rPr lang="en-US" sz="2499" dirty="0">
                <a:solidFill>
                  <a:srgbClr val="2F3542"/>
                </a:solidFill>
                <a:latin typeface="Galaxie Polaris 2"/>
              </a:rPr>
              <a:t> </a:t>
            </a:r>
            <a:r>
              <a:rPr lang="en-US" sz="2499" dirty="0" err="1">
                <a:solidFill>
                  <a:srgbClr val="2F3542"/>
                </a:solidFill>
                <a:latin typeface="Galaxie Polaris 2"/>
              </a:rPr>
              <a:t>maisto</a:t>
            </a:r>
            <a:r>
              <a:rPr lang="en-US" sz="2499" dirty="0">
                <a:solidFill>
                  <a:srgbClr val="2F3542"/>
                </a:solidFill>
                <a:latin typeface="Galaxie Polaris 2"/>
              </a:rPr>
              <a:t> </a:t>
            </a:r>
            <a:r>
              <a:rPr lang="en-US" sz="2499" dirty="0" err="1">
                <a:solidFill>
                  <a:srgbClr val="2F3542"/>
                </a:solidFill>
                <a:latin typeface="Galaxie Polaris 2"/>
              </a:rPr>
              <a:t>tiekimo</a:t>
            </a:r>
            <a:r>
              <a:rPr lang="en-US" sz="2499" dirty="0">
                <a:solidFill>
                  <a:srgbClr val="2F3542"/>
                </a:solidFill>
                <a:latin typeface="Galaxie Polaris 2"/>
              </a:rPr>
              <a:t> </a:t>
            </a:r>
            <a:r>
              <a:rPr lang="en-US" sz="2499" dirty="0" err="1">
                <a:solidFill>
                  <a:srgbClr val="2F3542"/>
                </a:solidFill>
                <a:latin typeface="Galaxie Polaris 2"/>
              </a:rPr>
              <a:t>grandines</a:t>
            </a:r>
            <a:r>
              <a:rPr lang="en-US" sz="2499" dirty="0">
                <a:solidFill>
                  <a:srgbClr val="2F3542"/>
                </a:solidFill>
                <a:latin typeface="Galaxie Polaris 2"/>
              </a:rPr>
              <a:t>, </a:t>
            </a:r>
            <a:r>
              <a:rPr lang="en-US" sz="2499" dirty="0" err="1">
                <a:solidFill>
                  <a:srgbClr val="2F3542"/>
                </a:solidFill>
                <a:latin typeface="Galaxie Polaris 2"/>
              </a:rPr>
              <a:t>žemė</a:t>
            </a:r>
            <a:r>
              <a:rPr lang="en-US" sz="2499" dirty="0">
                <a:solidFill>
                  <a:srgbClr val="2F3542"/>
                </a:solidFill>
                <a:latin typeface="Galaxie Polaris 2"/>
              </a:rPr>
              <a:t> </a:t>
            </a:r>
            <a:r>
              <a:rPr lang="en-US" sz="2499" dirty="0" err="1">
                <a:solidFill>
                  <a:srgbClr val="2F3542"/>
                </a:solidFill>
                <a:latin typeface="Galaxie Polaris 2"/>
              </a:rPr>
              <a:t>ūkio</a:t>
            </a:r>
            <a:r>
              <a:rPr lang="en-US" sz="2499" dirty="0">
                <a:solidFill>
                  <a:srgbClr val="2F3542"/>
                </a:solidFill>
                <a:latin typeface="Galaxie Polaris 2"/>
              </a:rPr>
              <a:t> </a:t>
            </a:r>
            <a:r>
              <a:rPr lang="en-US" sz="2499" dirty="0" err="1">
                <a:solidFill>
                  <a:srgbClr val="2F3542"/>
                </a:solidFill>
                <a:latin typeface="Galaxie Polaris 2"/>
              </a:rPr>
              <a:t>veiklos</a:t>
            </a:r>
            <a:r>
              <a:rPr lang="en-US" sz="2499" dirty="0">
                <a:solidFill>
                  <a:srgbClr val="2F3542"/>
                </a:solidFill>
                <a:latin typeface="Galaxie Polaris 2"/>
              </a:rPr>
              <a:t> </a:t>
            </a:r>
            <a:r>
              <a:rPr lang="en-US" sz="2499" dirty="0" err="1">
                <a:solidFill>
                  <a:srgbClr val="2F3542"/>
                </a:solidFill>
                <a:latin typeface="Galaxie Polaris 2"/>
              </a:rPr>
              <a:t>subjektų</a:t>
            </a:r>
            <a:r>
              <a:rPr lang="en-US" sz="2499" dirty="0">
                <a:solidFill>
                  <a:srgbClr val="2F3542"/>
                </a:solidFill>
                <a:latin typeface="Galaxie Polaris 2"/>
              </a:rPr>
              <a:t> </a:t>
            </a:r>
            <a:r>
              <a:rPr lang="en-US" sz="2499" dirty="0" err="1">
                <a:solidFill>
                  <a:srgbClr val="2F3542"/>
                </a:solidFill>
                <a:latin typeface="Galaxie Polaris 2"/>
              </a:rPr>
              <a:t>bendradarbiavimo</a:t>
            </a:r>
            <a:r>
              <a:rPr lang="en-US" sz="2499" dirty="0">
                <a:solidFill>
                  <a:srgbClr val="2F3542"/>
                </a:solidFill>
                <a:latin typeface="Galaxie Polaris 2"/>
              </a:rPr>
              <a:t> </a:t>
            </a:r>
            <a:r>
              <a:rPr lang="en-US" sz="2499" dirty="0" err="1">
                <a:solidFill>
                  <a:srgbClr val="2F3542"/>
                </a:solidFill>
                <a:latin typeface="Galaxie Polaris 2"/>
              </a:rPr>
              <a:t>formas</a:t>
            </a:r>
            <a:r>
              <a:rPr lang="en-US" sz="2499" dirty="0">
                <a:solidFill>
                  <a:srgbClr val="2F3542"/>
                </a:solidFill>
                <a:latin typeface="Galaxie Polaris 2"/>
              </a:rPr>
              <a:t> </a:t>
            </a:r>
            <a:r>
              <a:rPr lang="en-US" sz="2499" dirty="0" err="1">
                <a:solidFill>
                  <a:srgbClr val="2F3542"/>
                </a:solidFill>
                <a:latin typeface="Galaxie Polaris 2"/>
              </a:rPr>
              <a:t>ir</a:t>
            </a:r>
            <a:r>
              <a:rPr lang="en-US" sz="2499" dirty="0">
                <a:solidFill>
                  <a:srgbClr val="2F3542"/>
                </a:solidFill>
                <a:latin typeface="Galaxie Polaris 2"/>
              </a:rPr>
              <a:t> </a:t>
            </a:r>
            <a:r>
              <a:rPr lang="en-US" sz="2499" dirty="0" err="1">
                <a:solidFill>
                  <a:srgbClr val="2F3542"/>
                </a:solidFill>
                <a:latin typeface="Galaxie Polaris 2"/>
              </a:rPr>
              <a:t>mokymąsi</a:t>
            </a:r>
            <a:r>
              <a:rPr lang="en-US" sz="2499" dirty="0">
                <a:solidFill>
                  <a:srgbClr val="2F3542"/>
                </a:solidFill>
                <a:latin typeface="Galaxie Polaris 2"/>
              </a:rPr>
              <a:t> </a:t>
            </a:r>
            <a:r>
              <a:rPr lang="en-US" sz="2499" dirty="0" err="1">
                <a:solidFill>
                  <a:srgbClr val="2F3542"/>
                </a:solidFill>
                <a:latin typeface="Galaxie Polaris 2"/>
              </a:rPr>
              <a:t>žemės</a:t>
            </a:r>
            <a:r>
              <a:rPr lang="en-US" sz="2499" dirty="0">
                <a:solidFill>
                  <a:srgbClr val="2F3542"/>
                </a:solidFill>
                <a:latin typeface="Galaxie Polaris 2"/>
              </a:rPr>
              <a:t> </a:t>
            </a:r>
            <a:r>
              <a:rPr lang="en-US" sz="2499" dirty="0" err="1">
                <a:solidFill>
                  <a:srgbClr val="2F3542"/>
                </a:solidFill>
                <a:latin typeface="Galaxie Polaris 2"/>
              </a:rPr>
              <a:t>ūkyje</a:t>
            </a:r>
            <a:endParaRPr lang="en-US" sz="2499" dirty="0">
              <a:solidFill>
                <a:srgbClr val="2F3542"/>
              </a:solidFill>
              <a:latin typeface="Galaxie Polaris 2"/>
            </a:endParaRPr>
          </a:p>
        </p:txBody>
      </p:sp>
      <p:sp>
        <p:nvSpPr>
          <p:cNvPr id="47" name="TextBox 47"/>
          <p:cNvSpPr txBox="1"/>
          <p:nvPr/>
        </p:nvSpPr>
        <p:spPr>
          <a:xfrm>
            <a:off x="7888764" y="5872132"/>
            <a:ext cx="2935084" cy="3956050"/>
          </a:xfrm>
          <a:prstGeom prst="rect">
            <a:avLst/>
          </a:prstGeom>
        </p:spPr>
        <p:txBody>
          <a:bodyPr lIns="0" tIns="0" rIns="0" bIns="0" rtlCol="0" anchor="t">
            <a:spAutoFit/>
          </a:bodyPr>
          <a:lstStyle/>
          <a:p>
            <a:pPr>
              <a:lnSpc>
                <a:spcPts val="3499"/>
              </a:lnSpc>
              <a:spcBef>
                <a:spcPct val="0"/>
              </a:spcBef>
            </a:pPr>
            <a:r>
              <a:rPr lang="en-US" sz="2499" dirty="0" err="1">
                <a:solidFill>
                  <a:srgbClr val="8EBA44"/>
                </a:solidFill>
                <a:latin typeface="Galaxie Polaris 2"/>
              </a:rPr>
              <a:t>Administruoti</a:t>
            </a:r>
            <a:r>
              <a:rPr lang="en-US" sz="2499" dirty="0">
                <a:solidFill>
                  <a:srgbClr val="2F3542"/>
                </a:solidFill>
                <a:latin typeface="Galaxie Polaris 2"/>
              </a:rPr>
              <a:t> </a:t>
            </a:r>
            <a:r>
              <a:rPr lang="en-US" sz="2499" dirty="0" err="1">
                <a:solidFill>
                  <a:srgbClr val="2F3542"/>
                </a:solidFill>
                <a:latin typeface="Galaxie Polaris 2"/>
              </a:rPr>
              <a:t>žemės</a:t>
            </a:r>
            <a:r>
              <a:rPr lang="en-US" sz="2499" dirty="0">
                <a:solidFill>
                  <a:srgbClr val="2F3542"/>
                </a:solidFill>
                <a:latin typeface="Galaxie Polaris 2"/>
              </a:rPr>
              <a:t> </a:t>
            </a:r>
            <a:r>
              <a:rPr lang="en-US" sz="2499" dirty="0" err="1">
                <a:solidFill>
                  <a:srgbClr val="2F3542"/>
                </a:solidFill>
                <a:latin typeface="Galaxie Polaris 2"/>
              </a:rPr>
              <a:t>ūkio</a:t>
            </a:r>
            <a:r>
              <a:rPr lang="en-US" sz="2499" dirty="0">
                <a:solidFill>
                  <a:srgbClr val="2F3542"/>
                </a:solidFill>
                <a:latin typeface="Galaxie Polaris 2"/>
              </a:rPr>
              <a:t> </a:t>
            </a:r>
            <a:r>
              <a:rPr lang="en-US" sz="2499" dirty="0" err="1">
                <a:solidFill>
                  <a:srgbClr val="2F3542"/>
                </a:solidFill>
                <a:latin typeface="Galaxie Polaris 2"/>
              </a:rPr>
              <a:t>ir</a:t>
            </a:r>
            <a:r>
              <a:rPr lang="en-US" sz="2499" dirty="0">
                <a:solidFill>
                  <a:srgbClr val="2F3542"/>
                </a:solidFill>
                <a:latin typeface="Galaxie Polaris 2"/>
              </a:rPr>
              <a:t> </a:t>
            </a:r>
            <a:r>
              <a:rPr lang="en-US" sz="2499" dirty="0" err="1">
                <a:solidFill>
                  <a:srgbClr val="2F3542"/>
                </a:solidFill>
                <a:latin typeface="Galaxie Polaris 2"/>
              </a:rPr>
              <a:t>maisto</a:t>
            </a:r>
            <a:r>
              <a:rPr lang="en-US" sz="2499" dirty="0">
                <a:solidFill>
                  <a:srgbClr val="2F3542"/>
                </a:solidFill>
                <a:latin typeface="Galaxie Polaris 2"/>
              </a:rPr>
              <a:t> </a:t>
            </a:r>
            <a:r>
              <a:rPr lang="en-US" sz="2499" dirty="0" err="1">
                <a:solidFill>
                  <a:srgbClr val="2F3542"/>
                </a:solidFill>
                <a:latin typeface="Galaxie Polaris 2"/>
              </a:rPr>
              <a:t>produktų</a:t>
            </a:r>
            <a:r>
              <a:rPr lang="en-US" sz="2499" dirty="0">
                <a:solidFill>
                  <a:srgbClr val="2F3542"/>
                </a:solidFill>
                <a:latin typeface="Galaxie Polaris 2"/>
              </a:rPr>
              <a:t> </a:t>
            </a:r>
            <a:r>
              <a:rPr lang="en-US" sz="2499" dirty="0" err="1">
                <a:solidFill>
                  <a:srgbClr val="2F3542"/>
                </a:solidFill>
                <a:latin typeface="Galaxie Polaris 2"/>
              </a:rPr>
              <a:t>rinkos</a:t>
            </a:r>
            <a:r>
              <a:rPr lang="en-US" sz="2499" dirty="0">
                <a:solidFill>
                  <a:srgbClr val="2F3542"/>
                </a:solidFill>
                <a:latin typeface="Galaxie Polaris 2"/>
              </a:rPr>
              <a:t> </a:t>
            </a:r>
            <a:r>
              <a:rPr lang="en-US" sz="2499" dirty="0" err="1">
                <a:solidFill>
                  <a:srgbClr val="2F3542"/>
                </a:solidFill>
                <a:latin typeface="Galaxie Polaris 2"/>
              </a:rPr>
              <a:t>reguliavimo</a:t>
            </a:r>
            <a:r>
              <a:rPr lang="en-US" sz="2499" dirty="0">
                <a:solidFill>
                  <a:srgbClr val="2F3542"/>
                </a:solidFill>
                <a:latin typeface="Galaxie Polaris 2"/>
              </a:rPr>
              <a:t> </a:t>
            </a:r>
            <a:r>
              <a:rPr lang="en-US" sz="2499" dirty="0" err="1">
                <a:solidFill>
                  <a:srgbClr val="2F3542"/>
                </a:solidFill>
                <a:latin typeface="Galaxie Polaris 2"/>
              </a:rPr>
              <a:t>priemones</a:t>
            </a:r>
            <a:r>
              <a:rPr lang="en-US" sz="2499" dirty="0">
                <a:solidFill>
                  <a:srgbClr val="2F3542"/>
                </a:solidFill>
                <a:latin typeface="Galaxie Polaris 2"/>
              </a:rPr>
              <a:t>, </a:t>
            </a:r>
            <a:r>
              <a:rPr lang="en-US" sz="2499" dirty="0" err="1">
                <a:solidFill>
                  <a:srgbClr val="2F3542"/>
                </a:solidFill>
                <a:latin typeface="Galaxie Polaris 2"/>
              </a:rPr>
              <a:t>finansuojamas</a:t>
            </a:r>
            <a:r>
              <a:rPr lang="en-US" sz="2499" dirty="0">
                <a:solidFill>
                  <a:srgbClr val="2F3542"/>
                </a:solidFill>
                <a:latin typeface="Galaxie Polaris 2"/>
              </a:rPr>
              <a:t> </a:t>
            </a:r>
            <a:r>
              <a:rPr lang="en-US" sz="2499" dirty="0" err="1">
                <a:solidFill>
                  <a:srgbClr val="2F3542"/>
                </a:solidFill>
                <a:latin typeface="Galaxie Polaris 2"/>
              </a:rPr>
              <a:t>iš</a:t>
            </a:r>
            <a:r>
              <a:rPr lang="en-US" sz="2499" dirty="0">
                <a:solidFill>
                  <a:srgbClr val="2F3542"/>
                </a:solidFill>
                <a:latin typeface="Galaxie Polaris 2"/>
              </a:rPr>
              <a:t> Europos </a:t>
            </a:r>
            <a:r>
              <a:rPr lang="en-US" sz="2499" dirty="0" err="1">
                <a:solidFill>
                  <a:srgbClr val="2F3542"/>
                </a:solidFill>
                <a:latin typeface="Galaxie Polaris 2"/>
              </a:rPr>
              <a:t>žemės</a:t>
            </a:r>
            <a:r>
              <a:rPr lang="en-US" sz="2499" dirty="0">
                <a:solidFill>
                  <a:srgbClr val="2F3542"/>
                </a:solidFill>
                <a:latin typeface="Galaxie Polaris 2"/>
              </a:rPr>
              <a:t> </a:t>
            </a:r>
            <a:r>
              <a:rPr lang="en-US" sz="2499" dirty="0" err="1">
                <a:solidFill>
                  <a:srgbClr val="2F3542"/>
                </a:solidFill>
                <a:latin typeface="Galaxie Polaris 2"/>
              </a:rPr>
              <a:t>ūkio</a:t>
            </a:r>
            <a:r>
              <a:rPr lang="en-US" sz="2499" dirty="0">
                <a:solidFill>
                  <a:srgbClr val="2F3542"/>
                </a:solidFill>
                <a:latin typeface="Galaxie Polaris 2"/>
              </a:rPr>
              <a:t> </a:t>
            </a:r>
            <a:r>
              <a:rPr lang="en-US" sz="2499" dirty="0" err="1">
                <a:solidFill>
                  <a:srgbClr val="2F3542"/>
                </a:solidFill>
                <a:latin typeface="Galaxie Polaris 2"/>
              </a:rPr>
              <a:t>garantijų</a:t>
            </a:r>
            <a:r>
              <a:rPr lang="en-US" sz="2499" dirty="0">
                <a:solidFill>
                  <a:srgbClr val="2F3542"/>
                </a:solidFill>
                <a:latin typeface="Galaxie Polaris 2"/>
              </a:rPr>
              <a:t> </a:t>
            </a:r>
            <a:r>
              <a:rPr lang="en-US" sz="2499" dirty="0" err="1">
                <a:solidFill>
                  <a:srgbClr val="2F3542"/>
                </a:solidFill>
                <a:latin typeface="Galaxie Polaris 2"/>
              </a:rPr>
              <a:t>fondo</a:t>
            </a:r>
            <a:endParaRPr lang="en-US" sz="2499" dirty="0">
              <a:solidFill>
                <a:srgbClr val="2F3542"/>
              </a:solidFill>
              <a:latin typeface="Galaxie Polaris 2"/>
            </a:endParaRPr>
          </a:p>
        </p:txBody>
      </p:sp>
      <p:sp>
        <p:nvSpPr>
          <p:cNvPr id="48" name="TextBox 48"/>
          <p:cNvSpPr txBox="1"/>
          <p:nvPr/>
        </p:nvSpPr>
        <p:spPr>
          <a:xfrm>
            <a:off x="11562423" y="5872132"/>
            <a:ext cx="2719039" cy="3956050"/>
          </a:xfrm>
          <a:prstGeom prst="rect">
            <a:avLst/>
          </a:prstGeom>
        </p:spPr>
        <p:txBody>
          <a:bodyPr lIns="0" tIns="0" rIns="0" bIns="0" rtlCol="0" anchor="t">
            <a:spAutoFit/>
          </a:bodyPr>
          <a:lstStyle/>
          <a:p>
            <a:pPr>
              <a:lnSpc>
                <a:spcPts val="3499"/>
              </a:lnSpc>
              <a:spcBef>
                <a:spcPct val="0"/>
              </a:spcBef>
            </a:pPr>
            <a:r>
              <a:rPr lang="en-US" sz="2499" dirty="0" err="1">
                <a:solidFill>
                  <a:srgbClr val="8EBA44"/>
                </a:solidFill>
                <a:latin typeface="Galaxie Polaris 2"/>
              </a:rPr>
              <a:t>Įgyvendinti</a:t>
            </a:r>
            <a:r>
              <a:rPr lang="en-US" sz="2499" dirty="0">
                <a:solidFill>
                  <a:srgbClr val="8EBA44"/>
                </a:solidFill>
                <a:latin typeface="Galaxie Polaris 2"/>
              </a:rPr>
              <a:t> </a:t>
            </a:r>
            <a:r>
              <a:rPr lang="en-US" sz="2499" dirty="0" err="1">
                <a:solidFill>
                  <a:srgbClr val="000000"/>
                </a:solidFill>
                <a:latin typeface="Galaxie Polaris 2"/>
              </a:rPr>
              <a:t>žemės</a:t>
            </a:r>
            <a:r>
              <a:rPr lang="en-US" sz="2499" dirty="0">
                <a:solidFill>
                  <a:srgbClr val="000000"/>
                </a:solidFill>
                <a:latin typeface="Galaxie Polaris 2"/>
              </a:rPr>
              <a:t> </a:t>
            </a:r>
            <a:r>
              <a:rPr lang="en-US" sz="2499" dirty="0" err="1">
                <a:solidFill>
                  <a:srgbClr val="000000"/>
                </a:solidFill>
                <a:latin typeface="Galaxie Polaris 2"/>
              </a:rPr>
              <a:t>ūkio</a:t>
            </a:r>
            <a:r>
              <a:rPr lang="en-US" sz="2499" dirty="0">
                <a:solidFill>
                  <a:srgbClr val="000000"/>
                </a:solidFill>
                <a:latin typeface="Galaxie Polaris 2"/>
              </a:rPr>
              <a:t> </a:t>
            </a:r>
            <a:r>
              <a:rPr lang="en-US" sz="2499" dirty="0" err="1">
                <a:solidFill>
                  <a:srgbClr val="000000"/>
                </a:solidFill>
                <a:latin typeface="Galaxie Polaris 2"/>
              </a:rPr>
              <a:t>ir</a:t>
            </a:r>
            <a:r>
              <a:rPr lang="en-US" sz="2499" dirty="0">
                <a:solidFill>
                  <a:srgbClr val="000000"/>
                </a:solidFill>
                <a:latin typeface="Galaxie Polaris 2"/>
              </a:rPr>
              <a:t> </a:t>
            </a:r>
            <a:r>
              <a:rPr lang="en-US" sz="2499" dirty="0" err="1">
                <a:solidFill>
                  <a:srgbClr val="000000"/>
                </a:solidFill>
                <a:latin typeface="Galaxie Polaris 2"/>
              </a:rPr>
              <a:t>maisto</a:t>
            </a:r>
            <a:r>
              <a:rPr lang="en-US" sz="2499" dirty="0">
                <a:solidFill>
                  <a:srgbClr val="000000"/>
                </a:solidFill>
                <a:latin typeface="Galaxie Polaris 2"/>
              </a:rPr>
              <a:t> </a:t>
            </a:r>
            <a:r>
              <a:rPr lang="en-US" sz="2499" dirty="0" err="1">
                <a:solidFill>
                  <a:srgbClr val="000000"/>
                </a:solidFill>
                <a:latin typeface="Galaxie Polaris 2"/>
              </a:rPr>
              <a:t>produktų</a:t>
            </a:r>
            <a:r>
              <a:rPr lang="en-US" sz="2499" dirty="0">
                <a:solidFill>
                  <a:srgbClr val="000000"/>
                </a:solidFill>
                <a:latin typeface="Galaxie Polaris 2"/>
              </a:rPr>
              <a:t> </a:t>
            </a:r>
            <a:r>
              <a:rPr lang="en-US" sz="2499" dirty="0" err="1">
                <a:solidFill>
                  <a:srgbClr val="000000"/>
                </a:solidFill>
                <a:latin typeface="Galaxie Polaris 2"/>
              </a:rPr>
              <a:t>tiekėjų</a:t>
            </a:r>
            <a:r>
              <a:rPr lang="en-US" sz="2499" dirty="0">
                <a:solidFill>
                  <a:srgbClr val="000000"/>
                </a:solidFill>
                <a:latin typeface="Galaxie Polaris 2"/>
              </a:rPr>
              <a:t> </a:t>
            </a:r>
            <a:r>
              <a:rPr lang="en-US" sz="2499" dirty="0" err="1">
                <a:solidFill>
                  <a:srgbClr val="000000"/>
                </a:solidFill>
                <a:latin typeface="Galaxie Polaris 2"/>
              </a:rPr>
              <a:t>apsaugos</a:t>
            </a:r>
            <a:r>
              <a:rPr lang="en-US" sz="2499" dirty="0">
                <a:solidFill>
                  <a:srgbClr val="000000"/>
                </a:solidFill>
                <a:latin typeface="Galaxie Polaris 2"/>
              </a:rPr>
              <a:t> </a:t>
            </a:r>
            <a:r>
              <a:rPr lang="en-US" sz="2499" dirty="0" err="1">
                <a:solidFill>
                  <a:srgbClr val="000000"/>
                </a:solidFill>
                <a:latin typeface="Galaxie Polaris 2"/>
              </a:rPr>
              <a:t>nuo</a:t>
            </a:r>
            <a:r>
              <a:rPr lang="en-US" sz="2499" dirty="0">
                <a:solidFill>
                  <a:srgbClr val="000000"/>
                </a:solidFill>
                <a:latin typeface="Galaxie Polaris 2"/>
              </a:rPr>
              <a:t> </a:t>
            </a:r>
            <a:r>
              <a:rPr lang="en-US" sz="2499" dirty="0" err="1">
                <a:solidFill>
                  <a:srgbClr val="000000"/>
                </a:solidFill>
                <a:latin typeface="Galaxie Polaris 2"/>
              </a:rPr>
              <a:t>nesąžiningos</a:t>
            </a:r>
            <a:r>
              <a:rPr lang="en-US" sz="2499" dirty="0">
                <a:solidFill>
                  <a:srgbClr val="000000"/>
                </a:solidFill>
                <a:latin typeface="Galaxie Polaris 2"/>
              </a:rPr>
              <a:t> </a:t>
            </a:r>
            <a:r>
              <a:rPr lang="en-US" sz="2499" dirty="0" err="1">
                <a:solidFill>
                  <a:srgbClr val="000000"/>
                </a:solidFill>
                <a:latin typeface="Galaxie Polaris 2"/>
              </a:rPr>
              <a:t>prekybos</a:t>
            </a:r>
            <a:r>
              <a:rPr lang="en-US" sz="2499" dirty="0">
                <a:solidFill>
                  <a:srgbClr val="000000"/>
                </a:solidFill>
                <a:latin typeface="Galaxie Polaris 2"/>
              </a:rPr>
              <a:t> </a:t>
            </a:r>
            <a:r>
              <a:rPr lang="en-US" sz="2499" dirty="0" err="1">
                <a:solidFill>
                  <a:srgbClr val="000000"/>
                </a:solidFill>
                <a:latin typeface="Galaxie Polaris 2"/>
              </a:rPr>
              <a:t>praktikos</a:t>
            </a:r>
            <a:r>
              <a:rPr lang="en-US" sz="2499" dirty="0">
                <a:solidFill>
                  <a:srgbClr val="000000"/>
                </a:solidFill>
                <a:latin typeface="Galaxie Polaris 2"/>
              </a:rPr>
              <a:t> </a:t>
            </a:r>
            <a:r>
              <a:rPr lang="en-US" sz="2499" dirty="0" err="1">
                <a:solidFill>
                  <a:srgbClr val="000000"/>
                </a:solidFill>
                <a:latin typeface="Galaxie Polaris 2"/>
              </a:rPr>
              <a:t>užtikrinimo</a:t>
            </a:r>
            <a:r>
              <a:rPr lang="en-US" sz="2499" dirty="0">
                <a:solidFill>
                  <a:srgbClr val="000000"/>
                </a:solidFill>
                <a:latin typeface="Galaxie Polaris 2"/>
              </a:rPr>
              <a:t> </a:t>
            </a:r>
            <a:r>
              <a:rPr lang="en-US" sz="2499" dirty="0" err="1">
                <a:solidFill>
                  <a:srgbClr val="000000"/>
                </a:solidFill>
                <a:latin typeface="Galaxie Polaris 2"/>
              </a:rPr>
              <a:t>politiką</a:t>
            </a:r>
            <a:endParaRPr lang="en-US" sz="2499" dirty="0">
              <a:solidFill>
                <a:srgbClr val="000000"/>
              </a:solidFill>
              <a:latin typeface="Galaxie Polaris 2"/>
            </a:endParaRPr>
          </a:p>
        </p:txBody>
      </p:sp>
      <p:sp>
        <p:nvSpPr>
          <p:cNvPr id="49" name="TextBox 49"/>
          <p:cNvSpPr txBox="1"/>
          <p:nvPr/>
        </p:nvSpPr>
        <p:spPr>
          <a:xfrm>
            <a:off x="15120474" y="5872132"/>
            <a:ext cx="2719039" cy="3517900"/>
          </a:xfrm>
          <a:prstGeom prst="rect">
            <a:avLst/>
          </a:prstGeom>
        </p:spPr>
        <p:txBody>
          <a:bodyPr lIns="0" tIns="0" rIns="0" bIns="0" rtlCol="0" anchor="t">
            <a:spAutoFit/>
          </a:bodyPr>
          <a:lstStyle/>
          <a:p>
            <a:pPr>
              <a:lnSpc>
                <a:spcPts val="3499"/>
              </a:lnSpc>
              <a:spcBef>
                <a:spcPct val="0"/>
              </a:spcBef>
            </a:pPr>
            <a:r>
              <a:rPr lang="en-US" sz="2499">
                <a:solidFill>
                  <a:srgbClr val="8EBA44"/>
                </a:solidFill>
                <a:latin typeface="Galaxie Polaris 2"/>
              </a:rPr>
              <a:t>Užtikrinti </a:t>
            </a:r>
            <a:r>
              <a:rPr lang="en-US" sz="2499">
                <a:solidFill>
                  <a:srgbClr val="000000"/>
                </a:solidFill>
                <a:latin typeface="Galaxie Polaris 2"/>
              </a:rPr>
              <a:t>melioracijos darbų ir melioracijos statinių naudojimo valstybinę priežiūrą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455" y="-1385533"/>
            <a:ext cx="18847800" cy="18847800"/>
          </a:xfrm>
          <a:custGeom>
            <a:avLst/>
            <a:gdLst/>
            <a:ahLst/>
            <a:cxnLst/>
            <a:rect l="l" t="t" r="r" b="b"/>
            <a:pathLst>
              <a:path w="18847800" h="18847800">
                <a:moveTo>
                  <a:pt x="0" y="0"/>
                </a:moveTo>
                <a:lnTo>
                  <a:pt x="18847800" y="0"/>
                </a:lnTo>
                <a:lnTo>
                  <a:pt x="18847800" y="18847800"/>
                </a:lnTo>
                <a:lnTo>
                  <a:pt x="0" y="18847800"/>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grpSp>
        <p:nvGrpSpPr>
          <p:cNvPr id="3" name="Group 3"/>
          <p:cNvGrpSpPr/>
          <p:nvPr/>
        </p:nvGrpSpPr>
        <p:grpSpPr>
          <a:xfrm>
            <a:off x="875102" y="2834097"/>
            <a:ext cx="5196188" cy="3101031"/>
            <a:chOff x="0" y="0"/>
            <a:chExt cx="1368543" cy="816733"/>
          </a:xfrm>
        </p:grpSpPr>
        <p:sp>
          <p:nvSpPr>
            <p:cNvPr id="4" name="Freeform 4"/>
            <p:cNvSpPr/>
            <p:nvPr/>
          </p:nvSpPr>
          <p:spPr>
            <a:xfrm>
              <a:off x="0" y="0"/>
              <a:ext cx="1368543" cy="816733"/>
            </a:xfrm>
            <a:custGeom>
              <a:avLst/>
              <a:gdLst/>
              <a:ahLst/>
              <a:cxnLst/>
              <a:rect l="l" t="t" r="r" b="b"/>
              <a:pathLst>
                <a:path w="1368543" h="816733">
                  <a:moveTo>
                    <a:pt x="0" y="0"/>
                  </a:moveTo>
                  <a:lnTo>
                    <a:pt x="1368543" y="0"/>
                  </a:lnTo>
                  <a:lnTo>
                    <a:pt x="1368543" y="816733"/>
                  </a:lnTo>
                  <a:lnTo>
                    <a:pt x="0" y="816733"/>
                  </a:lnTo>
                  <a:close/>
                </a:path>
              </a:pathLst>
            </a:custGeom>
            <a:solidFill>
              <a:srgbClr val="F0F0F0"/>
            </a:solidFill>
          </p:spPr>
          <p:txBody>
            <a:bodyPr/>
            <a:lstStyle/>
            <a:p>
              <a:endParaRPr lang="lt-LT"/>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79733" y="3668015"/>
            <a:ext cx="1436849" cy="1433195"/>
            <a:chOff x="0" y="0"/>
            <a:chExt cx="378429" cy="377467"/>
          </a:xfrm>
        </p:grpSpPr>
        <p:sp>
          <p:nvSpPr>
            <p:cNvPr id="7" name="Freeform 7"/>
            <p:cNvSpPr/>
            <p:nvPr/>
          </p:nvSpPr>
          <p:spPr>
            <a:xfrm>
              <a:off x="0" y="0"/>
              <a:ext cx="378429" cy="377467"/>
            </a:xfrm>
            <a:custGeom>
              <a:avLst/>
              <a:gdLst/>
              <a:ahLst/>
              <a:cxnLst/>
              <a:rect l="l" t="t" r="r" b="b"/>
              <a:pathLst>
                <a:path w="378429" h="377467">
                  <a:moveTo>
                    <a:pt x="0" y="0"/>
                  </a:moveTo>
                  <a:lnTo>
                    <a:pt x="378429" y="0"/>
                  </a:lnTo>
                  <a:lnTo>
                    <a:pt x="378429" y="377467"/>
                  </a:lnTo>
                  <a:lnTo>
                    <a:pt x="0" y="377467"/>
                  </a:lnTo>
                  <a:close/>
                </a:path>
              </a:pathLst>
            </a:custGeom>
            <a:solidFill>
              <a:srgbClr val="8EBA44"/>
            </a:solidFill>
          </p:spPr>
          <p:txBody>
            <a:bodyPr/>
            <a:lstStyle/>
            <a:p>
              <a:endParaRPr lang="lt-LT"/>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214165" y="2834097"/>
            <a:ext cx="5148563" cy="3115142"/>
            <a:chOff x="0" y="0"/>
            <a:chExt cx="1356000" cy="820449"/>
          </a:xfrm>
        </p:grpSpPr>
        <p:sp>
          <p:nvSpPr>
            <p:cNvPr id="10" name="Freeform 10"/>
            <p:cNvSpPr/>
            <p:nvPr/>
          </p:nvSpPr>
          <p:spPr>
            <a:xfrm>
              <a:off x="0" y="0"/>
              <a:ext cx="1356000" cy="820449"/>
            </a:xfrm>
            <a:custGeom>
              <a:avLst/>
              <a:gdLst/>
              <a:ahLst/>
              <a:cxnLst/>
              <a:rect l="l" t="t" r="r" b="b"/>
              <a:pathLst>
                <a:path w="1356000" h="820449">
                  <a:moveTo>
                    <a:pt x="0" y="0"/>
                  </a:moveTo>
                  <a:lnTo>
                    <a:pt x="1356000" y="0"/>
                  </a:lnTo>
                  <a:lnTo>
                    <a:pt x="1356000" y="820449"/>
                  </a:lnTo>
                  <a:lnTo>
                    <a:pt x="0" y="820449"/>
                  </a:lnTo>
                  <a:close/>
                </a:path>
              </a:pathLst>
            </a:custGeom>
            <a:solidFill>
              <a:srgbClr val="F0F0F0"/>
            </a:solidFill>
          </p:spPr>
          <p:txBody>
            <a:bodyPr/>
            <a:lstStyle/>
            <a:p>
              <a:endParaRPr lang="lt-LT"/>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553227" y="2834097"/>
            <a:ext cx="5883483" cy="3101031"/>
            <a:chOff x="0" y="0"/>
            <a:chExt cx="1549559" cy="816733"/>
          </a:xfrm>
        </p:grpSpPr>
        <p:sp>
          <p:nvSpPr>
            <p:cNvPr id="13" name="Freeform 13"/>
            <p:cNvSpPr/>
            <p:nvPr/>
          </p:nvSpPr>
          <p:spPr>
            <a:xfrm>
              <a:off x="0" y="0"/>
              <a:ext cx="1549559" cy="816733"/>
            </a:xfrm>
            <a:custGeom>
              <a:avLst/>
              <a:gdLst/>
              <a:ahLst/>
              <a:cxnLst/>
              <a:rect l="l" t="t" r="r" b="b"/>
              <a:pathLst>
                <a:path w="1549559" h="816733">
                  <a:moveTo>
                    <a:pt x="0" y="0"/>
                  </a:moveTo>
                  <a:lnTo>
                    <a:pt x="1549559" y="0"/>
                  </a:lnTo>
                  <a:lnTo>
                    <a:pt x="1549559" y="816733"/>
                  </a:lnTo>
                  <a:lnTo>
                    <a:pt x="0" y="816733"/>
                  </a:lnTo>
                  <a:close/>
                </a:path>
              </a:pathLst>
            </a:custGeom>
            <a:solidFill>
              <a:srgbClr val="F0F0F0"/>
            </a:solidFill>
          </p:spPr>
          <p:txBody>
            <a:bodyPr/>
            <a:lstStyle/>
            <a:p>
              <a:endParaRPr lang="lt-LT"/>
            </a:p>
          </p:txBody>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414111" y="3628716"/>
            <a:ext cx="1436849" cy="1433195"/>
            <a:chOff x="0" y="0"/>
            <a:chExt cx="378429" cy="377467"/>
          </a:xfrm>
        </p:grpSpPr>
        <p:sp>
          <p:nvSpPr>
            <p:cNvPr id="16" name="Freeform 16"/>
            <p:cNvSpPr/>
            <p:nvPr/>
          </p:nvSpPr>
          <p:spPr>
            <a:xfrm>
              <a:off x="0" y="0"/>
              <a:ext cx="378429" cy="377467"/>
            </a:xfrm>
            <a:custGeom>
              <a:avLst/>
              <a:gdLst/>
              <a:ahLst/>
              <a:cxnLst/>
              <a:rect l="l" t="t" r="r" b="b"/>
              <a:pathLst>
                <a:path w="378429" h="377467">
                  <a:moveTo>
                    <a:pt x="0" y="0"/>
                  </a:moveTo>
                  <a:lnTo>
                    <a:pt x="378429" y="0"/>
                  </a:lnTo>
                  <a:lnTo>
                    <a:pt x="378429" y="377467"/>
                  </a:lnTo>
                  <a:lnTo>
                    <a:pt x="0" y="377467"/>
                  </a:lnTo>
                  <a:close/>
                </a:path>
              </a:pathLst>
            </a:custGeom>
            <a:solidFill>
              <a:srgbClr val="59963D"/>
            </a:solidFill>
          </p:spPr>
          <p:txBody>
            <a:bodyPr/>
            <a:lstStyle/>
            <a:p>
              <a:endParaRPr lang="lt-LT"/>
            </a:p>
          </p:txBody>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190352" y="6157269"/>
            <a:ext cx="5196188" cy="3101031"/>
            <a:chOff x="0" y="0"/>
            <a:chExt cx="1368543" cy="816733"/>
          </a:xfrm>
        </p:grpSpPr>
        <p:sp>
          <p:nvSpPr>
            <p:cNvPr id="19" name="Freeform 19"/>
            <p:cNvSpPr/>
            <p:nvPr/>
          </p:nvSpPr>
          <p:spPr>
            <a:xfrm>
              <a:off x="0" y="0"/>
              <a:ext cx="1368543" cy="816733"/>
            </a:xfrm>
            <a:custGeom>
              <a:avLst/>
              <a:gdLst/>
              <a:ahLst/>
              <a:cxnLst/>
              <a:rect l="l" t="t" r="r" b="b"/>
              <a:pathLst>
                <a:path w="1368543" h="816733">
                  <a:moveTo>
                    <a:pt x="0" y="0"/>
                  </a:moveTo>
                  <a:lnTo>
                    <a:pt x="1368543" y="0"/>
                  </a:lnTo>
                  <a:lnTo>
                    <a:pt x="1368543" y="816733"/>
                  </a:lnTo>
                  <a:lnTo>
                    <a:pt x="0" y="816733"/>
                  </a:lnTo>
                  <a:close/>
                </a:path>
              </a:pathLst>
            </a:custGeom>
            <a:solidFill>
              <a:srgbClr val="F0F0F0"/>
            </a:solidFill>
          </p:spPr>
          <p:txBody>
            <a:bodyPr/>
            <a:lstStyle/>
            <a:p>
              <a:endParaRPr lang="lt-LT"/>
            </a:p>
          </p:txBody>
        </p:sp>
        <p:sp>
          <p:nvSpPr>
            <p:cNvPr id="20" name="TextBox 2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1781827" y="3628716"/>
            <a:ext cx="1436849" cy="1433195"/>
            <a:chOff x="0" y="0"/>
            <a:chExt cx="378429" cy="377467"/>
          </a:xfrm>
        </p:grpSpPr>
        <p:sp>
          <p:nvSpPr>
            <p:cNvPr id="22" name="Freeform 22"/>
            <p:cNvSpPr/>
            <p:nvPr/>
          </p:nvSpPr>
          <p:spPr>
            <a:xfrm>
              <a:off x="0" y="0"/>
              <a:ext cx="378429" cy="377467"/>
            </a:xfrm>
            <a:custGeom>
              <a:avLst/>
              <a:gdLst/>
              <a:ahLst/>
              <a:cxnLst/>
              <a:rect l="l" t="t" r="r" b="b"/>
              <a:pathLst>
                <a:path w="378429" h="377467">
                  <a:moveTo>
                    <a:pt x="0" y="0"/>
                  </a:moveTo>
                  <a:lnTo>
                    <a:pt x="378429" y="0"/>
                  </a:lnTo>
                  <a:lnTo>
                    <a:pt x="378429" y="377467"/>
                  </a:lnTo>
                  <a:lnTo>
                    <a:pt x="0" y="377467"/>
                  </a:lnTo>
                  <a:close/>
                </a:path>
              </a:pathLst>
            </a:custGeom>
            <a:solidFill>
              <a:srgbClr val="8EBA44"/>
            </a:solidFill>
          </p:spPr>
          <p:txBody>
            <a:bodyPr/>
            <a:lstStyle/>
            <a:p>
              <a:endParaRPr lang="lt-LT"/>
            </a:p>
          </p:txBody>
        </p:sp>
        <p:sp>
          <p:nvSpPr>
            <p:cNvPr id="23" name="TextBox 2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51289" y="6157269"/>
            <a:ext cx="5196188" cy="3101031"/>
            <a:chOff x="0" y="0"/>
            <a:chExt cx="1368543" cy="816733"/>
          </a:xfrm>
        </p:grpSpPr>
        <p:sp>
          <p:nvSpPr>
            <p:cNvPr id="25" name="Freeform 25"/>
            <p:cNvSpPr/>
            <p:nvPr/>
          </p:nvSpPr>
          <p:spPr>
            <a:xfrm>
              <a:off x="0" y="0"/>
              <a:ext cx="1368543" cy="816733"/>
            </a:xfrm>
            <a:custGeom>
              <a:avLst/>
              <a:gdLst/>
              <a:ahLst/>
              <a:cxnLst/>
              <a:rect l="l" t="t" r="r" b="b"/>
              <a:pathLst>
                <a:path w="1368543" h="816733">
                  <a:moveTo>
                    <a:pt x="0" y="0"/>
                  </a:moveTo>
                  <a:lnTo>
                    <a:pt x="1368543" y="0"/>
                  </a:lnTo>
                  <a:lnTo>
                    <a:pt x="1368543" y="816733"/>
                  </a:lnTo>
                  <a:lnTo>
                    <a:pt x="0" y="816733"/>
                  </a:lnTo>
                  <a:close/>
                </a:path>
              </a:pathLst>
            </a:custGeom>
            <a:solidFill>
              <a:srgbClr val="F0F0F0"/>
            </a:solidFill>
          </p:spPr>
          <p:txBody>
            <a:bodyPr/>
            <a:lstStyle/>
            <a:p>
              <a:endParaRPr lang="lt-LT"/>
            </a:p>
          </p:txBody>
        </p:sp>
        <p:sp>
          <p:nvSpPr>
            <p:cNvPr id="26" name="TextBox 2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79733" y="7046934"/>
            <a:ext cx="1436849" cy="1433195"/>
            <a:chOff x="0" y="0"/>
            <a:chExt cx="378429" cy="377467"/>
          </a:xfrm>
        </p:grpSpPr>
        <p:sp>
          <p:nvSpPr>
            <p:cNvPr id="28" name="Freeform 28"/>
            <p:cNvSpPr/>
            <p:nvPr/>
          </p:nvSpPr>
          <p:spPr>
            <a:xfrm>
              <a:off x="0" y="0"/>
              <a:ext cx="378429" cy="377467"/>
            </a:xfrm>
            <a:custGeom>
              <a:avLst/>
              <a:gdLst/>
              <a:ahLst/>
              <a:cxnLst/>
              <a:rect l="l" t="t" r="r" b="b"/>
              <a:pathLst>
                <a:path w="378429" h="377467">
                  <a:moveTo>
                    <a:pt x="0" y="0"/>
                  </a:moveTo>
                  <a:lnTo>
                    <a:pt x="378429" y="0"/>
                  </a:lnTo>
                  <a:lnTo>
                    <a:pt x="378429" y="377467"/>
                  </a:lnTo>
                  <a:lnTo>
                    <a:pt x="0" y="377467"/>
                  </a:lnTo>
                  <a:close/>
                </a:path>
              </a:pathLst>
            </a:custGeom>
            <a:solidFill>
              <a:srgbClr val="59963D"/>
            </a:solidFill>
          </p:spPr>
          <p:txBody>
            <a:bodyPr/>
            <a:lstStyle/>
            <a:p>
              <a:endParaRPr lang="lt-LT"/>
            </a:p>
          </p:txBody>
        </p:sp>
        <p:sp>
          <p:nvSpPr>
            <p:cNvPr id="29" name="TextBox 2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6395081" y="6991187"/>
            <a:ext cx="1436849" cy="1433195"/>
            <a:chOff x="0" y="0"/>
            <a:chExt cx="378429" cy="377467"/>
          </a:xfrm>
        </p:grpSpPr>
        <p:sp>
          <p:nvSpPr>
            <p:cNvPr id="31" name="Freeform 31"/>
            <p:cNvSpPr/>
            <p:nvPr/>
          </p:nvSpPr>
          <p:spPr>
            <a:xfrm>
              <a:off x="0" y="0"/>
              <a:ext cx="378429" cy="377467"/>
            </a:xfrm>
            <a:custGeom>
              <a:avLst/>
              <a:gdLst/>
              <a:ahLst/>
              <a:cxnLst/>
              <a:rect l="l" t="t" r="r" b="b"/>
              <a:pathLst>
                <a:path w="378429" h="377467">
                  <a:moveTo>
                    <a:pt x="0" y="0"/>
                  </a:moveTo>
                  <a:lnTo>
                    <a:pt x="378429" y="0"/>
                  </a:lnTo>
                  <a:lnTo>
                    <a:pt x="378429" y="377467"/>
                  </a:lnTo>
                  <a:lnTo>
                    <a:pt x="0" y="377467"/>
                  </a:lnTo>
                  <a:close/>
                </a:path>
              </a:pathLst>
            </a:custGeom>
            <a:solidFill>
              <a:srgbClr val="8EBA44"/>
            </a:solidFill>
          </p:spPr>
          <p:txBody>
            <a:bodyPr/>
            <a:lstStyle/>
            <a:p>
              <a:endParaRPr lang="lt-LT"/>
            </a:p>
          </p:txBody>
        </p:sp>
        <p:sp>
          <p:nvSpPr>
            <p:cNvPr id="32" name="TextBox 3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529415" y="6157269"/>
            <a:ext cx="5907296" cy="3101031"/>
            <a:chOff x="0" y="0"/>
            <a:chExt cx="1555831" cy="816733"/>
          </a:xfrm>
        </p:grpSpPr>
        <p:sp>
          <p:nvSpPr>
            <p:cNvPr id="34" name="Freeform 34"/>
            <p:cNvSpPr/>
            <p:nvPr/>
          </p:nvSpPr>
          <p:spPr>
            <a:xfrm>
              <a:off x="0" y="0"/>
              <a:ext cx="1555831" cy="816733"/>
            </a:xfrm>
            <a:custGeom>
              <a:avLst/>
              <a:gdLst/>
              <a:ahLst/>
              <a:cxnLst/>
              <a:rect l="l" t="t" r="r" b="b"/>
              <a:pathLst>
                <a:path w="1555831" h="816733">
                  <a:moveTo>
                    <a:pt x="0" y="0"/>
                  </a:moveTo>
                  <a:lnTo>
                    <a:pt x="1555831" y="0"/>
                  </a:lnTo>
                  <a:lnTo>
                    <a:pt x="1555831" y="816733"/>
                  </a:lnTo>
                  <a:lnTo>
                    <a:pt x="0" y="816733"/>
                  </a:lnTo>
                  <a:close/>
                </a:path>
              </a:pathLst>
            </a:custGeom>
            <a:solidFill>
              <a:srgbClr val="F0F0F0"/>
            </a:solidFill>
          </p:spPr>
          <p:txBody>
            <a:bodyPr/>
            <a:lstStyle/>
            <a:p>
              <a:endParaRPr lang="lt-LT"/>
            </a:p>
          </p:txBody>
        </p:sp>
        <p:sp>
          <p:nvSpPr>
            <p:cNvPr id="35" name="TextBox 3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1729440" y="6991187"/>
            <a:ext cx="1436849" cy="1433195"/>
            <a:chOff x="0" y="0"/>
            <a:chExt cx="378429" cy="377467"/>
          </a:xfrm>
        </p:grpSpPr>
        <p:sp>
          <p:nvSpPr>
            <p:cNvPr id="37" name="Freeform 37"/>
            <p:cNvSpPr/>
            <p:nvPr/>
          </p:nvSpPr>
          <p:spPr>
            <a:xfrm>
              <a:off x="0" y="0"/>
              <a:ext cx="378429" cy="377467"/>
            </a:xfrm>
            <a:custGeom>
              <a:avLst/>
              <a:gdLst/>
              <a:ahLst/>
              <a:cxnLst/>
              <a:rect l="l" t="t" r="r" b="b"/>
              <a:pathLst>
                <a:path w="378429" h="377467">
                  <a:moveTo>
                    <a:pt x="0" y="0"/>
                  </a:moveTo>
                  <a:lnTo>
                    <a:pt x="378429" y="0"/>
                  </a:lnTo>
                  <a:lnTo>
                    <a:pt x="378429" y="377467"/>
                  </a:lnTo>
                  <a:lnTo>
                    <a:pt x="0" y="377467"/>
                  </a:lnTo>
                  <a:close/>
                </a:path>
              </a:pathLst>
            </a:custGeom>
            <a:solidFill>
              <a:srgbClr val="59963D"/>
            </a:solidFill>
          </p:spPr>
          <p:txBody>
            <a:bodyPr/>
            <a:lstStyle/>
            <a:p>
              <a:endParaRPr lang="lt-LT"/>
            </a:p>
          </p:txBody>
        </p:sp>
        <p:sp>
          <p:nvSpPr>
            <p:cNvPr id="38" name="TextBox 3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1263223" y="3929618"/>
            <a:ext cx="1069869" cy="924099"/>
          </a:xfrm>
          <a:custGeom>
            <a:avLst/>
            <a:gdLst/>
            <a:ahLst/>
            <a:cxnLst/>
            <a:rect l="l" t="t" r="r" b="b"/>
            <a:pathLst>
              <a:path w="1069869" h="924099">
                <a:moveTo>
                  <a:pt x="0" y="0"/>
                </a:moveTo>
                <a:lnTo>
                  <a:pt x="1069868" y="0"/>
                </a:lnTo>
                <a:lnTo>
                  <a:pt x="1069868" y="924100"/>
                </a:lnTo>
                <a:lnTo>
                  <a:pt x="0" y="924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0" name="TextBox 40"/>
          <p:cNvSpPr txBox="1"/>
          <p:nvPr/>
        </p:nvSpPr>
        <p:spPr>
          <a:xfrm>
            <a:off x="851289" y="1400695"/>
            <a:ext cx="17087611" cy="814078"/>
          </a:xfrm>
          <a:prstGeom prst="rect">
            <a:avLst/>
          </a:prstGeom>
        </p:spPr>
        <p:txBody>
          <a:bodyPr lIns="0" tIns="0" rIns="0" bIns="0" rtlCol="0" anchor="t">
            <a:spAutoFit/>
          </a:bodyPr>
          <a:lstStyle/>
          <a:p>
            <a:pPr>
              <a:lnSpc>
                <a:spcPts val="5740"/>
              </a:lnSpc>
            </a:pPr>
            <a:r>
              <a:rPr lang="en-US" sz="7000" spc="-245">
                <a:solidFill>
                  <a:srgbClr val="000000"/>
                </a:solidFill>
                <a:latin typeface="HK Grotesk Bold"/>
              </a:rPr>
              <a:t>Pagrindiniai </a:t>
            </a:r>
            <a:r>
              <a:rPr lang="en-US" sz="7000" spc="-245">
                <a:solidFill>
                  <a:srgbClr val="8EBA44"/>
                </a:solidFill>
                <a:latin typeface="HK Grotesk Bold"/>
              </a:rPr>
              <a:t>uždaviniai</a:t>
            </a:r>
            <a:r>
              <a:rPr lang="en-US" sz="7000" spc="-245">
                <a:solidFill>
                  <a:srgbClr val="000000"/>
                </a:solidFill>
                <a:latin typeface="HK Grotesk Bold"/>
              </a:rPr>
              <a:t> būsimam vadovui</a:t>
            </a:r>
          </a:p>
        </p:txBody>
      </p:sp>
      <p:sp>
        <p:nvSpPr>
          <p:cNvPr id="41" name="TextBox 41"/>
          <p:cNvSpPr txBox="1"/>
          <p:nvPr/>
        </p:nvSpPr>
        <p:spPr>
          <a:xfrm>
            <a:off x="2697556" y="3610865"/>
            <a:ext cx="3283246" cy="1583055"/>
          </a:xfrm>
          <a:prstGeom prst="rect">
            <a:avLst/>
          </a:prstGeom>
        </p:spPr>
        <p:txBody>
          <a:bodyPr lIns="0" tIns="0" rIns="0" bIns="0" rtlCol="0" anchor="t">
            <a:spAutoFit/>
          </a:bodyPr>
          <a:lstStyle/>
          <a:p>
            <a:pPr>
              <a:lnSpc>
                <a:spcPts val="2520"/>
              </a:lnSpc>
            </a:pPr>
            <a:r>
              <a:rPr lang="en-US" sz="1800">
                <a:solidFill>
                  <a:srgbClr val="000000"/>
                </a:solidFill>
                <a:latin typeface="Galaxie Polaris 2"/>
              </a:rPr>
              <a:t>Užtikrinti ūkio subjektų veiklos priežiūros funkcijų tęstinumą ir darbuotojų kompetencijų išsaugojimą naujoje biudžetinėje įstaigoje</a:t>
            </a:r>
          </a:p>
        </p:txBody>
      </p:sp>
      <p:sp>
        <p:nvSpPr>
          <p:cNvPr id="42" name="TextBox 42"/>
          <p:cNvSpPr txBox="1"/>
          <p:nvPr/>
        </p:nvSpPr>
        <p:spPr>
          <a:xfrm>
            <a:off x="8041460" y="3571566"/>
            <a:ext cx="3007021" cy="1268730"/>
          </a:xfrm>
          <a:prstGeom prst="rect">
            <a:avLst/>
          </a:prstGeom>
        </p:spPr>
        <p:txBody>
          <a:bodyPr lIns="0" tIns="0" rIns="0" bIns="0" rtlCol="0" anchor="t">
            <a:spAutoFit/>
          </a:bodyPr>
          <a:lstStyle/>
          <a:p>
            <a:pPr>
              <a:lnSpc>
                <a:spcPts val="2520"/>
              </a:lnSpc>
            </a:pPr>
            <a:r>
              <a:rPr lang="en-US" sz="1800">
                <a:solidFill>
                  <a:srgbClr val="000000"/>
                </a:solidFill>
                <a:latin typeface="Galaxie Polaris 2"/>
              </a:rPr>
              <a:t>Didinti įstaigos, kaip priežiūros institucijos, indėlį diegiant pažangias verslo priežiūros praktikas</a:t>
            </a:r>
          </a:p>
        </p:txBody>
      </p:sp>
      <p:sp>
        <p:nvSpPr>
          <p:cNvPr id="43" name="TextBox 43"/>
          <p:cNvSpPr txBox="1"/>
          <p:nvPr/>
        </p:nvSpPr>
        <p:spPr>
          <a:xfrm>
            <a:off x="8041460" y="6934037"/>
            <a:ext cx="3007021" cy="1583055"/>
          </a:xfrm>
          <a:prstGeom prst="rect">
            <a:avLst/>
          </a:prstGeom>
        </p:spPr>
        <p:txBody>
          <a:bodyPr lIns="0" tIns="0" rIns="0" bIns="0" rtlCol="0" anchor="t">
            <a:spAutoFit/>
          </a:bodyPr>
          <a:lstStyle/>
          <a:p>
            <a:pPr>
              <a:lnSpc>
                <a:spcPts val="2520"/>
              </a:lnSpc>
            </a:pPr>
            <a:r>
              <a:rPr lang="en-US" sz="1800" dirty="0" err="1">
                <a:solidFill>
                  <a:srgbClr val="000000"/>
                </a:solidFill>
                <a:latin typeface="Galaxie Polaris 2"/>
              </a:rPr>
              <a:t>Didinti</a:t>
            </a:r>
            <a:r>
              <a:rPr lang="en-US" sz="1800" dirty="0">
                <a:solidFill>
                  <a:srgbClr val="000000"/>
                </a:solidFill>
                <a:latin typeface="Galaxie Polaris 2"/>
              </a:rPr>
              <a:t> </a:t>
            </a:r>
            <a:r>
              <a:rPr lang="en-US" sz="1800" dirty="0" err="1">
                <a:solidFill>
                  <a:srgbClr val="000000"/>
                </a:solidFill>
                <a:latin typeface="Galaxie Polaris 2"/>
              </a:rPr>
              <a:t>žemės</a:t>
            </a:r>
            <a:r>
              <a:rPr lang="en-US" sz="1800" dirty="0">
                <a:solidFill>
                  <a:srgbClr val="000000"/>
                </a:solidFill>
                <a:latin typeface="Galaxie Polaris 2"/>
              </a:rPr>
              <a:t> </a:t>
            </a:r>
            <a:r>
              <a:rPr lang="en-US" sz="1800" dirty="0" err="1">
                <a:solidFill>
                  <a:srgbClr val="000000"/>
                </a:solidFill>
                <a:latin typeface="Galaxie Polaris 2"/>
              </a:rPr>
              <a:t>ir</a:t>
            </a:r>
            <a:r>
              <a:rPr lang="en-US" sz="1800" dirty="0">
                <a:solidFill>
                  <a:srgbClr val="000000"/>
                </a:solidFill>
                <a:latin typeface="Galaxie Polaris 2"/>
              </a:rPr>
              <a:t> </a:t>
            </a:r>
            <a:r>
              <a:rPr lang="en-US" sz="1800" dirty="0" err="1">
                <a:solidFill>
                  <a:srgbClr val="000000"/>
                </a:solidFill>
                <a:latin typeface="Galaxie Polaris 2"/>
              </a:rPr>
              <a:t>maisto</a:t>
            </a:r>
            <a:r>
              <a:rPr lang="en-US" sz="1800" dirty="0">
                <a:solidFill>
                  <a:srgbClr val="000000"/>
                </a:solidFill>
                <a:latin typeface="Galaxie Polaris 2"/>
              </a:rPr>
              <a:t> </a:t>
            </a:r>
            <a:r>
              <a:rPr lang="en-US" sz="1800" dirty="0" err="1">
                <a:solidFill>
                  <a:srgbClr val="000000"/>
                </a:solidFill>
                <a:latin typeface="Galaxie Polaris 2"/>
              </a:rPr>
              <a:t>ūkio</a:t>
            </a:r>
            <a:r>
              <a:rPr lang="en-US" sz="1800" dirty="0">
                <a:solidFill>
                  <a:srgbClr val="000000"/>
                </a:solidFill>
                <a:latin typeface="Galaxie Polaris 2"/>
              </a:rPr>
              <a:t> </a:t>
            </a:r>
            <a:r>
              <a:rPr lang="en-US" sz="1800" dirty="0" err="1">
                <a:solidFill>
                  <a:srgbClr val="000000"/>
                </a:solidFill>
                <a:latin typeface="Galaxie Polaris 2"/>
              </a:rPr>
              <a:t>konkurencingumą</a:t>
            </a:r>
            <a:r>
              <a:rPr lang="en-US" sz="1800" dirty="0">
                <a:solidFill>
                  <a:srgbClr val="000000"/>
                </a:solidFill>
                <a:latin typeface="Galaxie Polaris 2"/>
              </a:rPr>
              <a:t>, </a:t>
            </a:r>
            <a:r>
              <a:rPr lang="en-US" sz="1800" dirty="0" err="1">
                <a:solidFill>
                  <a:srgbClr val="000000"/>
                </a:solidFill>
                <a:latin typeface="Galaxie Polaris 2"/>
              </a:rPr>
              <a:t>stiprinant</a:t>
            </a:r>
            <a:r>
              <a:rPr lang="en-US" sz="1800" dirty="0">
                <a:solidFill>
                  <a:srgbClr val="000000"/>
                </a:solidFill>
                <a:latin typeface="Galaxie Polaris 2"/>
              </a:rPr>
              <a:t> </a:t>
            </a:r>
            <a:r>
              <a:rPr lang="en-US" sz="1800" dirty="0" err="1">
                <a:solidFill>
                  <a:srgbClr val="000000"/>
                </a:solidFill>
                <a:latin typeface="Galaxie Polaris 2"/>
              </a:rPr>
              <a:t>ir</a:t>
            </a:r>
            <a:r>
              <a:rPr lang="en-US" sz="1800" dirty="0">
                <a:solidFill>
                  <a:srgbClr val="000000"/>
                </a:solidFill>
                <a:latin typeface="Galaxie Polaris 2"/>
              </a:rPr>
              <a:t> </a:t>
            </a:r>
            <a:r>
              <a:rPr lang="en-US" sz="1800" dirty="0" err="1">
                <a:solidFill>
                  <a:srgbClr val="000000"/>
                </a:solidFill>
                <a:latin typeface="Galaxie Polaris 2"/>
              </a:rPr>
              <a:t>skatinant</a:t>
            </a:r>
            <a:r>
              <a:rPr lang="en-US" sz="1800" dirty="0">
                <a:solidFill>
                  <a:srgbClr val="000000"/>
                </a:solidFill>
                <a:latin typeface="Galaxie Polaris 2"/>
              </a:rPr>
              <a:t> </a:t>
            </a:r>
            <a:r>
              <a:rPr lang="en-US" sz="1800" dirty="0" err="1">
                <a:solidFill>
                  <a:srgbClr val="000000"/>
                </a:solidFill>
                <a:latin typeface="Galaxie Polaris 2"/>
              </a:rPr>
              <a:t>trumpąsias</a:t>
            </a:r>
            <a:r>
              <a:rPr lang="en-US" sz="1800" dirty="0">
                <a:solidFill>
                  <a:srgbClr val="000000"/>
                </a:solidFill>
                <a:latin typeface="Galaxie Polaris 2"/>
              </a:rPr>
              <a:t> </a:t>
            </a:r>
            <a:r>
              <a:rPr lang="en-US" sz="1800" dirty="0" err="1">
                <a:solidFill>
                  <a:srgbClr val="000000"/>
                </a:solidFill>
                <a:latin typeface="Galaxie Polaris 2"/>
              </a:rPr>
              <a:t>maisto</a:t>
            </a:r>
            <a:r>
              <a:rPr lang="en-US" sz="1800" dirty="0">
                <a:solidFill>
                  <a:srgbClr val="000000"/>
                </a:solidFill>
                <a:latin typeface="Galaxie Polaris 2"/>
              </a:rPr>
              <a:t> </a:t>
            </a:r>
            <a:r>
              <a:rPr lang="en-US" sz="1800" dirty="0" err="1">
                <a:solidFill>
                  <a:srgbClr val="000000"/>
                </a:solidFill>
                <a:latin typeface="Galaxie Polaris 2"/>
              </a:rPr>
              <a:t>tiekimo</a:t>
            </a:r>
            <a:r>
              <a:rPr lang="en-US" sz="1800" dirty="0">
                <a:solidFill>
                  <a:srgbClr val="000000"/>
                </a:solidFill>
                <a:latin typeface="Galaxie Polaris 2"/>
              </a:rPr>
              <a:t> </a:t>
            </a:r>
            <a:r>
              <a:rPr lang="en-US" sz="1800" dirty="0" err="1">
                <a:solidFill>
                  <a:srgbClr val="000000"/>
                </a:solidFill>
                <a:latin typeface="Galaxie Polaris 2"/>
              </a:rPr>
              <a:t>grandines</a:t>
            </a:r>
            <a:endParaRPr lang="en-US" sz="1800" dirty="0">
              <a:solidFill>
                <a:srgbClr val="000000"/>
              </a:solidFill>
              <a:latin typeface="Galaxie Polaris 2"/>
            </a:endParaRPr>
          </a:p>
        </p:txBody>
      </p:sp>
      <p:sp>
        <p:nvSpPr>
          <p:cNvPr id="44" name="TextBox 44"/>
          <p:cNvSpPr txBox="1"/>
          <p:nvPr/>
        </p:nvSpPr>
        <p:spPr>
          <a:xfrm>
            <a:off x="2707081" y="6989784"/>
            <a:ext cx="3292771" cy="1268730"/>
          </a:xfrm>
          <a:prstGeom prst="rect">
            <a:avLst/>
          </a:prstGeom>
        </p:spPr>
        <p:txBody>
          <a:bodyPr lIns="0" tIns="0" rIns="0" bIns="0" rtlCol="0" anchor="t">
            <a:spAutoFit/>
          </a:bodyPr>
          <a:lstStyle/>
          <a:p>
            <a:pPr>
              <a:lnSpc>
                <a:spcPts val="2520"/>
              </a:lnSpc>
            </a:pPr>
            <a:r>
              <a:rPr lang="en-US" sz="1800" dirty="0" err="1">
                <a:solidFill>
                  <a:srgbClr val="000000"/>
                </a:solidFill>
                <a:latin typeface="Galaxie Polaris 2"/>
              </a:rPr>
              <a:t>Gerinti</a:t>
            </a:r>
            <a:r>
              <a:rPr lang="en-US" sz="1800" dirty="0">
                <a:solidFill>
                  <a:srgbClr val="000000"/>
                </a:solidFill>
                <a:latin typeface="Galaxie Polaris 2"/>
              </a:rPr>
              <a:t> </a:t>
            </a:r>
            <a:r>
              <a:rPr lang="en-US" sz="1800" dirty="0" err="1">
                <a:solidFill>
                  <a:srgbClr val="000000"/>
                </a:solidFill>
                <a:latin typeface="Galaxie Polaris 2"/>
              </a:rPr>
              <a:t>Lietuvos</a:t>
            </a:r>
            <a:r>
              <a:rPr lang="en-US" sz="1800" dirty="0">
                <a:solidFill>
                  <a:srgbClr val="000000"/>
                </a:solidFill>
                <a:latin typeface="Galaxie Polaris 2"/>
              </a:rPr>
              <a:t> </a:t>
            </a:r>
            <a:r>
              <a:rPr lang="en-US" sz="1800" dirty="0" err="1">
                <a:solidFill>
                  <a:srgbClr val="000000"/>
                </a:solidFill>
                <a:latin typeface="Galaxie Polaris 2"/>
              </a:rPr>
              <a:t>kaimo</a:t>
            </a:r>
            <a:r>
              <a:rPr lang="en-US" sz="1800" dirty="0">
                <a:solidFill>
                  <a:srgbClr val="000000"/>
                </a:solidFill>
                <a:latin typeface="Galaxie Polaris 2"/>
              </a:rPr>
              <a:t> </a:t>
            </a:r>
            <a:r>
              <a:rPr lang="en-US" sz="1800" dirty="0" err="1">
                <a:solidFill>
                  <a:srgbClr val="000000"/>
                </a:solidFill>
                <a:latin typeface="Galaxie Polaris 2"/>
              </a:rPr>
              <a:t>įvaizdį</a:t>
            </a:r>
            <a:r>
              <a:rPr lang="en-US" sz="1800" dirty="0">
                <a:solidFill>
                  <a:srgbClr val="000000"/>
                </a:solidFill>
                <a:latin typeface="Galaxie Polaris 2"/>
              </a:rPr>
              <a:t> </a:t>
            </a:r>
            <a:r>
              <a:rPr lang="en-US" sz="1800" dirty="0" err="1">
                <a:solidFill>
                  <a:srgbClr val="000000"/>
                </a:solidFill>
                <a:latin typeface="Galaxie Polaris 2"/>
              </a:rPr>
              <a:t>bei</a:t>
            </a:r>
            <a:r>
              <a:rPr lang="en-US" sz="1800" dirty="0">
                <a:solidFill>
                  <a:srgbClr val="000000"/>
                </a:solidFill>
                <a:latin typeface="Galaxie Polaris 2"/>
              </a:rPr>
              <a:t> </a:t>
            </a:r>
            <a:r>
              <a:rPr lang="en-US" sz="1800" dirty="0" err="1">
                <a:solidFill>
                  <a:srgbClr val="000000"/>
                </a:solidFill>
                <a:latin typeface="Galaxie Polaris 2"/>
              </a:rPr>
              <a:t>užtikrinti</a:t>
            </a:r>
            <a:r>
              <a:rPr lang="en-US" sz="1800" dirty="0">
                <a:solidFill>
                  <a:srgbClr val="000000"/>
                </a:solidFill>
                <a:latin typeface="Galaxie Polaris 2"/>
              </a:rPr>
              <a:t> </a:t>
            </a:r>
            <a:r>
              <a:rPr lang="en-US" sz="1800" dirty="0" err="1">
                <a:solidFill>
                  <a:srgbClr val="000000"/>
                </a:solidFill>
                <a:latin typeface="Galaxie Polaris 2"/>
              </a:rPr>
              <a:t>žemės</a:t>
            </a:r>
            <a:r>
              <a:rPr lang="en-US" sz="1800" dirty="0">
                <a:solidFill>
                  <a:srgbClr val="000000"/>
                </a:solidFill>
                <a:latin typeface="Galaxie Polaris 2"/>
              </a:rPr>
              <a:t> </a:t>
            </a:r>
            <a:r>
              <a:rPr lang="en-US" sz="1800" dirty="0" err="1">
                <a:solidFill>
                  <a:srgbClr val="000000"/>
                </a:solidFill>
                <a:latin typeface="Galaxie Polaris 2"/>
              </a:rPr>
              <a:t>ūkio</a:t>
            </a:r>
            <a:r>
              <a:rPr lang="en-US" sz="1800" dirty="0">
                <a:solidFill>
                  <a:srgbClr val="000000"/>
                </a:solidFill>
                <a:latin typeface="Galaxie Polaris 2"/>
              </a:rPr>
              <a:t> </a:t>
            </a:r>
            <a:r>
              <a:rPr lang="en-US" sz="1800" dirty="0" err="1">
                <a:solidFill>
                  <a:srgbClr val="000000"/>
                </a:solidFill>
                <a:latin typeface="Galaxie Polaris 2"/>
              </a:rPr>
              <a:t>ir</a:t>
            </a:r>
            <a:r>
              <a:rPr lang="en-US" sz="1800" dirty="0">
                <a:solidFill>
                  <a:srgbClr val="000000"/>
                </a:solidFill>
                <a:latin typeface="Galaxie Polaris 2"/>
              </a:rPr>
              <a:t> </a:t>
            </a:r>
            <a:r>
              <a:rPr lang="en-US" sz="1800" dirty="0" err="1">
                <a:solidFill>
                  <a:srgbClr val="000000"/>
                </a:solidFill>
                <a:latin typeface="Galaxie Polaris 2"/>
              </a:rPr>
              <a:t>kaimo</a:t>
            </a:r>
            <a:r>
              <a:rPr lang="en-US" sz="1800" dirty="0">
                <a:solidFill>
                  <a:srgbClr val="000000"/>
                </a:solidFill>
                <a:latin typeface="Galaxie Polaris 2"/>
              </a:rPr>
              <a:t> </a:t>
            </a:r>
            <a:r>
              <a:rPr lang="en-US" sz="1800" dirty="0" err="1">
                <a:solidFill>
                  <a:srgbClr val="000000"/>
                </a:solidFill>
                <a:latin typeface="Galaxie Polaris 2"/>
              </a:rPr>
              <a:t>plėtros</a:t>
            </a:r>
            <a:r>
              <a:rPr lang="en-US" sz="1800" dirty="0">
                <a:solidFill>
                  <a:srgbClr val="000000"/>
                </a:solidFill>
                <a:latin typeface="Galaxie Polaris 2"/>
              </a:rPr>
              <a:t> </a:t>
            </a:r>
            <a:r>
              <a:rPr lang="en-US" sz="1800" dirty="0" err="1">
                <a:solidFill>
                  <a:srgbClr val="000000"/>
                </a:solidFill>
                <a:latin typeface="Galaxie Polaris 2"/>
              </a:rPr>
              <a:t>dalyvių</a:t>
            </a:r>
            <a:r>
              <a:rPr lang="en-US" sz="1800" dirty="0">
                <a:solidFill>
                  <a:srgbClr val="000000"/>
                </a:solidFill>
                <a:latin typeface="Galaxie Polaris 2"/>
              </a:rPr>
              <a:t> </a:t>
            </a:r>
            <a:r>
              <a:rPr lang="en-US" sz="1800" dirty="0" err="1">
                <a:solidFill>
                  <a:srgbClr val="000000"/>
                </a:solidFill>
                <a:latin typeface="Galaxie Polaris 2"/>
              </a:rPr>
              <a:t>tobulėjimą</a:t>
            </a:r>
            <a:endParaRPr lang="en-US" sz="1800" dirty="0">
              <a:solidFill>
                <a:srgbClr val="000000"/>
              </a:solidFill>
              <a:latin typeface="Galaxie Polaris 2"/>
            </a:endParaRPr>
          </a:p>
        </p:txBody>
      </p:sp>
      <p:sp>
        <p:nvSpPr>
          <p:cNvPr id="45" name="TextBox 45"/>
          <p:cNvSpPr txBox="1"/>
          <p:nvPr/>
        </p:nvSpPr>
        <p:spPr>
          <a:xfrm>
            <a:off x="13375839" y="3453703"/>
            <a:ext cx="3894684" cy="1897380"/>
          </a:xfrm>
          <a:prstGeom prst="rect">
            <a:avLst/>
          </a:prstGeom>
        </p:spPr>
        <p:txBody>
          <a:bodyPr lIns="0" tIns="0" rIns="0" bIns="0" rtlCol="0" anchor="t">
            <a:spAutoFit/>
          </a:bodyPr>
          <a:lstStyle/>
          <a:p>
            <a:pPr>
              <a:lnSpc>
                <a:spcPts val="2520"/>
              </a:lnSpc>
            </a:pPr>
            <a:r>
              <a:rPr lang="en-US" sz="1800" dirty="0" err="1">
                <a:solidFill>
                  <a:srgbClr val="000000"/>
                </a:solidFill>
                <a:latin typeface="Galaxie Polaris 2"/>
              </a:rPr>
              <a:t>Užtikrinti</a:t>
            </a:r>
            <a:r>
              <a:rPr lang="en-US" sz="1800" dirty="0">
                <a:solidFill>
                  <a:srgbClr val="000000"/>
                </a:solidFill>
                <a:latin typeface="Galaxie Polaris 2"/>
              </a:rPr>
              <a:t> </a:t>
            </a:r>
            <a:r>
              <a:rPr lang="en-US" sz="1800" dirty="0" err="1">
                <a:solidFill>
                  <a:srgbClr val="000000"/>
                </a:solidFill>
                <a:latin typeface="Galaxie Polaris 2"/>
              </a:rPr>
              <a:t>sklandų</a:t>
            </a:r>
            <a:r>
              <a:rPr lang="en-US" sz="1800" dirty="0">
                <a:solidFill>
                  <a:srgbClr val="000000"/>
                </a:solidFill>
                <a:latin typeface="Galaxie Polaris 2"/>
              </a:rPr>
              <a:t> </a:t>
            </a:r>
            <a:r>
              <a:rPr lang="en-US" sz="1800" dirty="0" err="1">
                <a:solidFill>
                  <a:srgbClr val="000000"/>
                </a:solidFill>
                <a:latin typeface="Galaxie Polaris 2"/>
              </a:rPr>
              <a:t>ir</a:t>
            </a:r>
            <a:r>
              <a:rPr lang="en-US" sz="1800" dirty="0">
                <a:solidFill>
                  <a:srgbClr val="000000"/>
                </a:solidFill>
                <a:latin typeface="Galaxie Polaris 2"/>
              </a:rPr>
              <a:t> </a:t>
            </a:r>
            <a:r>
              <a:rPr lang="en-US" sz="1800" dirty="0" err="1">
                <a:solidFill>
                  <a:srgbClr val="000000"/>
                </a:solidFill>
                <a:latin typeface="Galaxie Polaris 2"/>
              </a:rPr>
              <a:t>efektyvų</a:t>
            </a:r>
            <a:r>
              <a:rPr lang="en-US" sz="1800" dirty="0">
                <a:solidFill>
                  <a:srgbClr val="000000"/>
                </a:solidFill>
                <a:latin typeface="Galaxie Polaris 2"/>
              </a:rPr>
              <a:t> </a:t>
            </a:r>
            <a:r>
              <a:rPr lang="en-US" sz="1800" dirty="0" err="1">
                <a:solidFill>
                  <a:srgbClr val="000000"/>
                </a:solidFill>
                <a:latin typeface="Galaxie Polaris 2"/>
              </a:rPr>
              <a:t>rinkos</a:t>
            </a:r>
            <a:r>
              <a:rPr lang="en-US" sz="1800" dirty="0">
                <a:solidFill>
                  <a:srgbClr val="000000"/>
                </a:solidFill>
                <a:latin typeface="Galaxie Polaris 2"/>
              </a:rPr>
              <a:t> </a:t>
            </a:r>
            <a:r>
              <a:rPr lang="en-US" sz="1800" dirty="0" err="1">
                <a:solidFill>
                  <a:srgbClr val="000000"/>
                </a:solidFill>
                <a:latin typeface="Galaxie Polaris 2"/>
              </a:rPr>
              <a:t>reguliavimo</a:t>
            </a:r>
            <a:r>
              <a:rPr lang="en-US" sz="1800" dirty="0">
                <a:solidFill>
                  <a:srgbClr val="000000"/>
                </a:solidFill>
                <a:latin typeface="Galaxie Polaris 2"/>
              </a:rPr>
              <a:t> </a:t>
            </a:r>
            <a:r>
              <a:rPr lang="en-US" sz="1800" dirty="0" err="1">
                <a:solidFill>
                  <a:srgbClr val="000000"/>
                </a:solidFill>
                <a:latin typeface="Galaxie Polaris 2"/>
              </a:rPr>
              <a:t>priemonių</a:t>
            </a:r>
            <a:r>
              <a:rPr lang="en-US" sz="1800" dirty="0">
                <a:solidFill>
                  <a:srgbClr val="000000"/>
                </a:solidFill>
                <a:latin typeface="Galaxie Polaris 2"/>
              </a:rPr>
              <a:t> </a:t>
            </a:r>
            <a:r>
              <a:rPr lang="en-US" sz="1800" dirty="0" err="1">
                <a:solidFill>
                  <a:srgbClr val="000000"/>
                </a:solidFill>
                <a:latin typeface="Galaxie Polaris 2"/>
              </a:rPr>
              <a:t>bei</a:t>
            </a:r>
            <a:r>
              <a:rPr lang="en-US" sz="1800" dirty="0">
                <a:solidFill>
                  <a:srgbClr val="000000"/>
                </a:solidFill>
                <a:latin typeface="Galaxie Polaris 2"/>
              </a:rPr>
              <a:t> </a:t>
            </a:r>
            <a:r>
              <a:rPr lang="en-US" sz="1800" dirty="0" err="1">
                <a:solidFill>
                  <a:srgbClr val="000000"/>
                </a:solidFill>
                <a:latin typeface="Galaxie Polaris 2"/>
              </a:rPr>
              <a:t>programų</a:t>
            </a:r>
            <a:r>
              <a:rPr lang="en-US" sz="1800" dirty="0">
                <a:solidFill>
                  <a:srgbClr val="000000"/>
                </a:solidFill>
                <a:latin typeface="Galaxie Polaris 2"/>
              </a:rPr>
              <a:t>, </a:t>
            </a:r>
            <a:r>
              <a:rPr lang="en-US" sz="1800" dirty="0" err="1">
                <a:solidFill>
                  <a:srgbClr val="000000"/>
                </a:solidFill>
                <a:latin typeface="Galaxie Polaris 2"/>
              </a:rPr>
              <a:t>finansuojamų</a:t>
            </a:r>
            <a:r>
              <a:rPr lang="en-US" sz="1800" dirty="0">
                <a:solidFill>
                  <a:srgbClr val="000000"/>
                </a:solidFill>
                <a:latin typeface="Galaxie Polaris 2"/>
              </a:rPr>
              <a:t> </a:t>
            </a:r>
            <a:r>
              <a:rPr lang="en-US" sz="1800" dirty="0" err="1">
                <a:solidFill>
                  <a:srgbClr val="000000"/>
                </a:solidFill>
                <a:latin typeface="Galaxie Polaris 2"/>
              </a:rPr>
              <a:t>iš</a:t>
            </a:r>
            <a:r>
              <a:rPr lang="en-US" sz="1800" dirty="0">
                <a:solidFill>
                  <a:srgbClr val="000000"/>
                </a:solidFill>
                <a:latin typeface="Galaxie Polaris 2"/>
              </a:rPr>
              <a:t> Europos </a:t>
            </a:r>
            <a:r>
              <a:rPr lang="en-US" sz="1800" dirty="0" err="1">
                <a:solidFill>
                  <a:srgbClr val="000000"/>
                </a:solidFill>
                <a:latin typeface="Galaxie Polaris 2"/>
              </a:rPr>
              <a:t>žemės</a:t>
            </a:r>
            <a:r>
              <a:rPr lang="en-US" sz="1800" dirty="0">
                <a:solidFill>
                  <a:srgbClr val="000000"/>
                </a:solidFill>
                <a:latin typeface="Galaxie Polaris 2"/>
              </a:rPr>
              <a:t> </a:t>
            </a:r>
            <a:r>
              <a:rPr lang="en-US" sz="1800" dirty="0" err="1">
                <a:solidFill>
                  <a:srgbClr val="000000"/>
                </a:solidFill>
                <a:latin typeface="Galaxie Polaris 2"/>
              </a:rPr>
              <a:t>ūkio</a:t>
            </a:r>
            <a:r>
              <a:rPr lang="en-US" sz="1800" dirty="0">
                <a:solidFill>
                  <a:srgbClr val="000000"/>
                </a:solidFill>
                <a:latin typeface="Galaxie Polaris 2"/>
              </a:rPr>
              <a:t> </a:t>
            </a:r>
            <a:r>
              <a:rPr lang="en-US" sz="1800" dirty="0" err="1">
                <a:solidFill>
                  <a:srgbClr val="000000"/>
                </a:solidFill>
                <a:latin typeface="Galaxie Polaris 2"/>
              </a:rPr>
              <a:t>garantijų</a:t>
            </a:r>
            <a:r>
              <a:rPr lang="en-US" sz="1800" dirty="0">
                <a:solidFill>
                  <a:srgbClr val="000000"/>
                </a:solidFill>
                <a:latin typeface="Galaxie Polaris 2"/>
              </a:rPr>
              <a:t> </a:t>
            </a:r>
            <a:r>
              <a:rPr lang="en-US" sz="1800" dirty="0" err="1">
                <a:solidFill>
                  <a:srgbClr val="000000"/>
                </a:solidFill>
                <a:latin typeface="Galaxie Polaris 2"/>
              </a:rPr>
              <a:t>fondo</a:t>
            </a:r>
            <a:r>
              <a:rPr lang="en-US" sz="1800" dirty="0">
                <a:solidFill>
                  <a:srgbClr val="000000"/>
                </a:solidFill>
                <a:latin typeface="Galaxie Polaris 2"/>
              </a:rPr>
              <a:t>, </a:t>
            </a:r>
            <a:r>
              <a:rPr lang="en-US" sz="1800" dirty="0" err="1">
                <a:solidFill>
                  <a:srgbClr val="000000"/>
                </a:solidFill>
                <a:latin typeface="Galaxie Polaris 2"/>
              </a:rPr>
              <a:t>administravimą</a:t>
            </a:r>
            <a:r>
              <a:rPr lang="en-US" sz="1800" dirty="0">
                <a:solidFill>
                  <a:srgbClr val="000000"/>
                </a:solidFill>
                <a:latin typeface="Galaxie Polaris 2"/>
              </a:rPr>
              <a:t> </a:t>
            </a:r>
            <a:r>
              <a:rPr lang="en-US" sz="1800" dirty="0" err="1">
                <a:solidFill>
                  <a:srgbClr val="000000"/>
                </a:solidFill>
                <a:latin typeface="Galaxie Polaris 2"/>
              </a:rPr>
              <a:t>bei</a:t>
            </a:r>
            <a:r>
              <a:rPr lang="en-US" sz="1800" dirty="0">
                <a:solidFill>
                  <a:srgbClr val="000000"/>
                </a:solidFill>
                <a:latin typeface="Galaxie Polaris 2"/>
              </a:rPr>
              <a:t> </a:t>
            </a:r>
            <a:r>
              <a:rPr lang="en-US" sz="1800" dirty="0" err="1">
                <a:solidFill>
                  <a:srgbClr val="000000"/>
                </a:solidFill>
                <a:latin typeface="Galaxie Polaris 2"/>
              </a:rPr>
              <a:t>teisės</a:t>
            </a:r>
            <a:r>
              <a:rPr lang="en-US" sz="1800" dirty="0">
                <a:solidFill>
                  <a:srgbClr val="000000"/>
                </a:solidFill>
                <a:latin typeface="Galaxie Polaris 2"/>
              </a:rPr>
              <a:t> </a:t>
            </a:r>
            <a:r>
              <a:rPr lang="en-US" sz="1800" dirty="0" err="1">
                <a:solidFill>
                  <a:srgbClr val="000000"/>
                </a:solidFill>
                <a:latin typeface="Galaxie Polaris 2"/>
              </a:rPr>
              <a:t>aktų</a:t>
            </a:r>
            <a:r>
              <a:rPr lang="en-US" sz="1800" dirty="0">
                <a:solidFill>
                  <a:srgbClr val="000000"/>
                </a:solidFill>
                <a:latin typeface="Galaxie Polaris 2"/>
              </a:rPr>
              <a:t> </a:t>
            </a:r>
            <a:r>
              <a:rPr lang="en-US" sz="1800" dirty="0" err="1">
                <a:solidFill>
                  <a:srgbClr val="000000"/>
                </a:solidFill>
                <a:latin typeface="Galaxie Polaris 2"/>
              </a:rPr>
              <a:t>nustatytą</a:t>
            </a:r>
            <a:r>
              <a:rPr lang="en-US" sz="1800" dirty="0">
                <a:solidFill>
                  <a:srgbClr val="000000"/>
                </a:solidFill>
                <a:latin typeface="Galaxie Polaris 2"/>
              </a:rPr>
              <a:t> paramos </a:t>
            </a:r>
            <a:r>
              <a:rPr lang="en-US" sz="1800" dirty="0" err="1">
                <a:solidFill>
                  <a:srgbClr val="000000"/>
                </a:solidFill>
                <a:latin typeface="Galaxie Polaris 2"/>
              </a:rPr>
              <a:t>skyrimo</a:t>
            </a:r>
            <a:r>
              <a:rPr lang="en-US" sz="1800" dirty="0">
                <a:solidFill>
                  <a:srgbClr val="000000"/>
                </a:solidFill>
                <a:latin typeface="Galaxie Polaris 2"/>
              </a:rPr>
              <a:t> </a:t>
            </a:r>
            <a:r>
              <a:rPr lang="en-US" sz="1800" dirty="0" err="1">
                <a:solidFill>
                  <a:srgbClr val="000000"/>
                </a:solidFill>
                <a:latin typeface="Galaxie Polaris 2"/>
              </a:rPr>
              <a:t>kontrolę</a:t>
            </a:r>
            <a:endParaRPr lang="en-US" sz="1800" dirty="0">
              <a:solidFill>
                <a:srgbClr val="000000"/>
              </a:solidFill>
              <a:latin typeface="Galaxie Polaris 2"/>
            </a:endParaRPr>
          </a:p>
        </p:txBody>
      </p:sp>
      <p:sp>
        <p:nvSpPr>
          <p:cNvPr id="46" name="TextBox 46"/>
          <p:cNvSpPr txBox="1"/>
          <p:nvPr/>
        </p:nvSpPr>
        <p:spPr>
          <a:xfrm>
            <a:off x="13375839" y="6795292"/>
            <a:ext cx="3698760" cy="2527936"/>
          </a:xfrm>
          <a:prstGeom prst="rect">
            <a:avLst/>
          </a:prstGeom>
        </p:spPr>
        <p:txBody>
          <a:bodyPr lIns="0" tIns="0" rIns="0" bIns="0" rtlCol="0" anchor="t">
            <a:spAutoFit/>
          </a:bodyPr>
          <a:lstStyle/>
          <a:p>
            <a:pPr>
              <a:lnSpc>
                <a:spcPts val="2520"/>
              </a:lnSpc>
            </a:pPr>
            <a:r>
              <a:rPr lang="lt-LT" dirty="0">
                <a:solidFill>
                  <a:srgbClr val="000000"/>
                </a:solidFill>
                <a:latin typeface="Galaxie Polaris 2"/>
              </a:rPr>
              <a:t>Patvirtinti įstaigos struktūrą, kuri u</a:t>
            </a:r>
            <a:r>
              <a:rPr lang="en-US" sz="1800" dirty="0" err="1">
                <a:solidFill>
                  <a:srgbClr val="000000"/>
                </a:solidFill>
                <a:latin typeface="Galaxie Polaris 2"/>
              </a:rPr>
              <a:t>žtikrint</a:t>
            </a:r>
            <a:r>
              <a:rPr lang="lt-LT" sz="1800" dirty="0">
                <a:solidFill>
                  <a:srgbClr val="000000"/>
                </a:solidFill>
                <a:latin typeface="Galaxie Polaris 2"/>
              </a:rPr>
              <a:t>ų</a:t>
            </a:r>
            <a:r>
              <a:rPr lang="en-US" sz="1800" dirty="0">
                <a:solidFill>
                  <a:srgbClr val="000000"/>
                </a:solidFill>
                <a:latin typeface="Galaxie Polaris 2"/>
              </a:rPr>
              <a:t> </a:t>
            </a:r>
            <a:r>
              <a:rPr lang="en-US" sz="1800" dirty="0" err="1">
                <a:solidFill>
                  <a:srgbClr val="000000"/>
                </a:solidFill>
                <a:latin typeface="Galaxie Polaris 2"/>
              </a:rPr>
              <a:t>kokybišką</a:t>
            </a:r>
            <a:r>
              <a:rPr lang="en-US" sz="1800" dirty="0">
                <a:solidFill>
                  <a:srgbClr val="000000"/>
                </a:solidFill>
                <a:latin typeface="Galaxie Polaris 2"/>
              </a:rPr>
              <a:t> </a:t>
            </a:r>
            <a:r>
              <a:rPr lang="lt-LT" dirty="0">
                <a:solidFill>
                  <a:srgbClr val="000000"/>
                </a:solidFill>
                <a:latin typeface="Galaxie Polaris 2"/>
              </a:rPr>
              <a:t>jos</a:t>
            </a:r>
            <a:r>
              <a:rPr lang="en-US" sz="1800" dirty="0">
                <a:solidFill>
                  <a:srgbClr val="000000"/>
                </a:solidFill>
                <a:latin typeface="Galaxie Polaris 2"/>
              </a:rPr>
              <a:t> </a:t>
            </a:r>
            <a:r>
              <a:rPr lang="en-US" sz="1800" dirty="0" err="1">
                <a:solidFill>
                  <a:srgbClr val="000000"/>
                </a:solidFill>
                <a:latin typeface="Galaxie Polaris 2"/>
              </a:rPr>
              <a:t>veiklą</a:t>
            </a:r>
            <a:r>
              <a:rPr lang="en-US" sz="1800" dirty="0">
                <a:solidFill>
                  <a:srgbClr val="000000"/>
                </a:solidFill>
                <a:latin typeface="Galaxie Polaris 2"/>
              </a:rPr>
              <a:t>,</a:t>
            </a:r>
            <a:r>
              <a:rPr lang="lt-LT" dirty="0">
                <a:solidFill>
                  <a:srgbClr val="000000"/>
                </a:solidFill>
                <a:latin typeface="Galaxie Polaris 2"/>
              </a:rPr>
              <a:t> leistų </a:t>
            </a:r>
            <a:r>
              <a:rPr lang="en-US" sz="1800" dirty="0" err="1">
                <a:solidFill>
                  <a:srgbClr val="000000"/>
                </a:solidFill>
                <a:latin typeface="Galaxie Polaris 2"/>
              </a:rPr>
              <a:t>suburt</a:t>
            </a:r>
            <a:r>
              <a:rPr lang="lt-LT" dirty="0">
                <a:solidFill>
                  <a:srgbClr val="000000"/>
                </a:solidFill>
                <a:latin typeface="Galaxie Polaris 2"/>
              </a:rPr>
              <a:t>i</a:t>
            </a:r>
            <a:r>
              <a:rPr lang="en-US" sz="1800" dirty="0">
                <a:solidFill>
                  <a:srgbClr val="000000"/>
                </a:solidFill>
                <a:latin typeface="Galaxie Polaris 2"/>
              </a:rPr>
              <a:t> </a:t>
            </a:r>
            <a:r>
              <a:rPr lang="en-US" sz="1800" dirty="0" err="1">
                <a:solidFill>
                  <a:srgbClr val="000000"/>
                </a:solidFill>
                <a:latin typeface="Galaxie Polaris 2"/>
              </a:rPr>
              <a:t>ir</a:t>
            </a:r>
            <a:r>
              <a:rPr lang="en-US" sz="1800" dirty="0">
                <a:solidFill>
                  <a:srgbClr val="000000"/>
                </a:solidFill>
                <a:latin typeface="Galaxie Polaris 2"/>
              </a:rPr>
              <a:t> </a:t>
            </a:r>
            <a:r>
              <a:rPr lang="en-US" sz="1800" dirty="0" err="1">
                <a:solidFill>
                  <a:srgbClr val="000000"/>
                </a:solidFill>
                <a:latin typeface="Galaxie Polaris 2"/>
              </a:rPr>
              <a:t>išlaikyt</a:t>
            </a:r>
            <a:r>
              <a:rPr lang="lt-LT" dirty="0">
                <a:solidFill>
                  <a:srgbClr val="000000"/>
                </a:solidFill>
                <a:latin typeface="Galaxie Polaris 2"/>
              </a:rPr>
              <a:t>i</a:t>
            </a:r>
            <a:r>
              <a:rPr lang="en-US" sz="1800" dirty="0">
                <a:solidFill>
                  <a:srgbClr val="000000"/>
                </a:solidFill>
                <a:latin typeface="Galaxie Polaris 2"/>
              </a:rPr>
              <a:t> </a:t>
            </a:r>
            <a:r>
              <a:rPr lang="en-US" sz="1800" dirty="0" err="1">
                <a:solidFill>
                  <a:srgbClr val="000000"/>
                </a:solidFill>
                <a:latin typeface="Galaxie Polaris 2"/>
              </a:rPr>
              <a:t>aukštos</a:t>
            </a:r>
            <a:r>
              <a:rPr lang="en-US" sz="1800" dirty="0">
                <a:solidFill>
                  <a:srgbClr val="000000"/>
                </a:solidFill>
                <a:latin typeface="Galaxie Polaris 2"/>
              </a:rPr>
              <a:t> </a:t>
            </a:r>
            <a:r>
              <a:rPr lang="en-US" sz="1800" dirty="0" err="1">
                <a:solidFill>
                  <a:srgbClr val="000000"/>
                </a:solidFill>
                <a:latin typeface="Galaxie Polaris 2"/>
              </a:rPr>
              <a:t>kvalifikacijos</a:t>
            </a:r>
            <a:r>
              <a:rPr lang="en-US" sz="1800" dirty="0">
                <a:solidFill>
                  <a:srgbClr val="000000"/>
                </a:solidFill>
                <a:latin typeface="Galaxie Polaris 2"/>
              </a:rPr>
              <a:t> </a:t>
            </a:r>
            <a:r>
              <a:rPr lang="en-US" sz="1800" dirty="0" err="1">
                <a:solidFill>
                  <a:srgbClr val="000000"/>
                </a:solidFill>
                <a:latin typeface="Galaxie Polaris 2"/>
              </a:rPr>
              <a:t>darbuotojų</a:t>
            </a:r>
            <a:r>
              <a:rPr lang="en-US" sz="1800" dirty="0">
                <a:solidFill>
                  <a:srgbClr val="000000"/>
                </a:solidFill>
                <a:latin typeface="Galaxie Polaris 2"/>
              </a:rPr>
              <a:t> </a:t>
            </a:r>
            <a:r>
              <a:rPr lang="en-US" sz="1800" dirty="0" err="1">
                <a:solidFill>
                  <a:srgbClr val="000000"/>
                </a:solidFill>
                <a:latin typeface="Galaxie Polaris 2"/>
              </a:rPr>
              <a:t>kolektyvą</a:t>
            </a:r>
            <a:r>
              <a:rPr lang="en-US" sz="1800" dirty="0">
                <a:solidFill>
                  <a:srgbClr val="000000"/>
                </a:solidFill>
                <a:latin typeface="Galaxie Polaris 2"/>
              </a:rPr>
              <a:t>, </a:t>
            </a:r>
            <a:r>
              <a:rPr lang="en-US" sz="1800" dirty="0" err="1">
                <a:solidFill>
                  <a:srgbClr val="000000"/>
                </a:solidFill>
                <a:latin typeface="Galaxie Polaris 2"/>
              </a:rPr>
              <a:t>sudaryt</a:t>
            </a:r>
            <a:r>
              <a:rPr lang="lt-LT" sz="1800" dirty="0">
                <a:solidFill>
                  <a:srgbClr val="000000"/>
                </a:solidFill>
                <a:latin typeface="Galaxie Polaris 2"/>
              </a:rPr>
              <a:t>ų </a:t>
            </a:r>
            <a:r>
              <a:rPr lang="en-US" sz="1800" dirty="0" err="1">
                <a:solidFill>
                  <a:srgbClr val="000000"/>
                </a:solidFill>
                <a:latin typeface="Galaxie Polaris 2"/>
              </a:rPr>
              <a:t>palankias</a:t>
            </a:r>
            <a:r>
              <a:rPr lang="en-US" sz="1800" dirty="0">
                <a:solidFill>
                  <a:srgbClr val="000000"/>
                </a:solidFill>
                <a:latin typeface="Galaxie Polaris 2"/>
              </a:rPr>
              <a:t> </a:t>
            </a:r>
            <a:r>
              <a:rPr lang="en-US" sz="1800" dirty="0" err="1">
                <a:solidFill>
                  <a:srgbClr val="000000"/>
                </a:solidFill>
                <a:latin typeface="Galaxie Polaris 2"/>
              </a:rPr>
              <a:t>sąlygas</a:t>
            </a:r>
            <a:r>
              <a:rPr lang="en-US" sz="1800" dirty="0">
                <a:solidFill>
                  <a:srgbClr val="000000"/>
                </a:solidFill>
                <a:latin typeface="Galaxie Polaris 2"/>
              </a:rPr>
              <a:t> </a:t>
            </a:r>
            <a:r>
              <a:rPr lang="en-US" sz="1800" dirty="0" err="1">
                <a:solidFill>
                  <a:srgbClr val="000000"/>
                </a:solidFill>
                <a:latin typeface="Galaxie Polaris 2"/>
              </a:rPr>
              <a:t>kolektyvo</a:t>
            </a:r>
            <a:r>
              <a:rPr lang="en-US" sz="1800" dirty="0">
                <a:solidFill>
                  <a:srgbClr val="000000"/>
                </a:solidFill>
                <a:latin typeface="Galaxie Polaris 2"/>
              </a:rPr>
              <a:t> </a:t>
            </a:r>
            <a:r>
              <a:rPr lang="en-US" sz="1800" dirty="0" err="1">
                <a:solidFill>
                  <a:srgbClr val="000000"/>
                </a:solidFill>
                <a:latin typeface="Galaxie Polaris 2"/>
              </a:rPr>
              <a:t>motyvacij</a:t>
            </a:r>
            <a:r>
              <a:rPr lang="lt-LT" sz="1800" dirty="0">
                <a:solidFill>
                  <a:srgbClr val="000000"/>
                </a:solidFill>
                <a:latin typeface="Galaxie Polaris 2"/>
              </a:rPr>
              <a:t>ai </a:t>
            </a:r>
            <a:r>
              <a:rPr lang="en-US" dirty="0" err="1">
                <a:solidFill>
                  <a:srgbClr val="000000"/>
                </a:solidFill>
                <a:latin typeface="Galaxie Polaris 2"/>
              </a:rPr>
              <a:t>didinti</a:t>
            </a:r>
            <a:endParaRPr lang="en-US" sz="1800" dirty="0">
              <a:solidFill>
                <a:srgbClr val="000000"/>
              </a:solidFill>
              <a:latin typeface="Galaxie Polaris 2"/>
            </a:endParaRPr>
          </a:p>
          <a:p>
            <a:pPr>
              <a:lnSpc>
                <a:spcPts val="2520"/>
              </a:lnSpc>
            </a:pPr>
            <a:endParaRPr lang="en-US" sz="1800" dirty="0">
              <a:solidFill>
                <a:srgbClr val="000000"/>
              </a:solidFill>
              <a:latin typeface="Galaxie Polaris 2"/>
            </a:endParaRPr>
          </a:p>
        </p:txBody>
      </p:sp>
      <p:sp>
        <p:nvSpPr>
          <p:cNvPr id="47" name="Freeform 47"/>
          <p:cNvSpPr/>
          <p:nvPr/>
        </p:nvSpPr>
        <p:spPr>
          <a:xfrm>
            <a:off x="6614270" y="3883263"/>
            <a:ext cx="1069869" cy="924099"/>
          </a:xfrm>
          <a:custGeom>
            <a:avLst/>
            <a:gdLst/>
            <a:ahLst/>
            <a:cxnLst/>
            <a:rect l="l" t="t" r="r" b="b"/>
            <a:pathLst>
              <a:path w="1069869" h="924099">
                <a:moveTo>
                  <a:pt x="0" y="0"/>
                </a:moveTo>
                <a:lnTo>
                  <a:pt x="1069869" y="0"/>
                </a:lnTo>
                <a:lnTo>
                  <a:pt x="1069869" y="924100"/>
                </a:lnTo>
                <a:lnTo>
                  <a:pt x="0" y="924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8" name="Freeform 48"/>
          <p:cNvSpPr/>
          <p:nvPr/>
        </p:nvSpPr>
        <p:spPr>
          <a:xfrm>
            <a:off x="12000902" y="3916196"/>
            <a:ext cx="1069869" cy="924099"/>
          </a:xfrm>
          <a:custGeom>
            <a:avLst/>
            <a:gdLst/>
            <a:ahLst/>
            <a:cxnLst/>
            <a:rect l="l" t="t" r="r" b="b"/>
            <a:pathLst>
              <a:path w="1069869" h="924099">
                <a:moveTo>
                  <a:pt x="0" y="0"/>
                </a:moveTo>
                <a:lnTo>
                  <a:pt x="1069869" y="0"/>
                </a:lnTo>
                <a:lnTo>
                  <a:pt x="1069869" y="924099"/>
                </a:lnTo>
                <a:lnTo>
                  <a:pt x="0" y="9240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9" name="Freeform 49"/>
          <p:cNvSpPr/>
          <p:nvPr/>
        </p:nvSpPr>
        <p:spPr>
          <a:xfrm>
            <a:off x="1294313" y="7334414"/>
            <a:ext cx="1069869" cy="924099"/>
          </a:xfrm>
          <a:custGeom>
            <a:avLst/>
            <a:gdLst/>
            <a:ahLst/>
            <a:cxnLst/>
            <a:rect l="l" t="t" r="r" b="b"/>
            <a:pathLst>
              <a:path w="1069869" h="924099">
                <a:moveTo>
                  <a:pt x="0" y="0"/>
                </a:moveTo>
                <a:lnTo>
                  <a:pt x="1069868" y="0"/>
                </a:lnTo>
                <a:lnTo>
                  <a:pt x="1069868" y="924100"/>
                </a:lnTo>
                <a:lnTo>
                  <a:pt x="0" y="924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50" name="Freeform 50"/>
          <p:cNvSpPr/>
          <p:nvPr/>
        </p:nvSpPr>
        <p:spPr>
          <a:xfrm>
            <a:off x="6614270" y="7292090"/>
            <a:ext cx="1069869" cy="924099"/>
          </a:xfrm>
          <a:custGeom>
            <a:avLst/>
            <a:gdLst/>
            <a:ahLst/>
            <a:cxnLst/>
            <a:rect l="l" t="t" r="r" b="b"/>
            <a:pathLst>
              <a:path w="1069869" h="924099">
                <a:moveTo>
                  <a:pt x="0" y="0"/>
                </a:moveTo>
                <a:lnTo>
                  <a:pt x="1069869" y="0"/>
                </a:lnTo>
                <a:lnTo>
                  <a:pt x="1069869" y="924099"/>
                </a:lnTo>
                <a:lnTo>
                  <a:pt x="0" y="9240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51" name="Freeform 51"/>
          <p:cNvSpPr/>
          <p:nvPr/>
        </p:nvSpPr>
        <p:spPr>
          <a:xfrm>
            <a:off x="11958040" y="7245735"/>
            <a:ext cx="1069869" cy="924099"/>
          </a:xfrm>
          <a:custGeom>
            <a:avLst/>
            <a:gdLst/>
            <a:ahLst/>
            <a:cxnLst/>
            <a:rect l="l" t="t" r="r" b="b"/>
            <a:pathLst>
              <a:path w="1069869" h="924099">
                <a:moveTo>
                  <a:pt x="0" y="0"/>
                </a:moveTo>
                <a:lnTo>
                  <a:pt x="1069869" y="0"/>
                </a:lnTo>
                <a:lnTo>
                  <a:pt x="1069869" y="924099"/>
                </a:lnTo>
                <a:lnTo>
                  <a:pt x="0" y="9240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455" y="-1385533"/>
            <a:ext cx="18847800" cy="18847800"/>
          </a:xfrm>
          <a:custGeom>
            <a:avLst/>
            <a:gdLst/>
            <a:ahLst/>
            <a:cxnLst/>
            <a:rect l="l" t="t" r="r" b="b"/>
            <a:pathLst>
              <a:path w="18847800" h="18847800">
                <a:moveTo>
                  <a:pt x="0" y="0"/>
                </a:moveTo>
                <a:lnTo>
                  <a:pt x="18847800" y="0"/>
                </a:lnTo>
                <a:lnTo>
                  <a:pt x="18847800" y="18847800"/>
                </a:lnTo>
                <a:lnTo>
                  <a:pt x="0" y="18847800"/>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sp>
        <p:nvSpPr>
          <p:cNvPr id="3" name="Freeform 3"/>
          <p:cNvSpPr/>
          <p:nvPr/>
        </p:nvSpPr>
        <p:spPr>
          <a:xfrm>
            <a:off x="5877130" y="1175324"/>
            <a:ext cx="6903914" cy="1363523"/>
          </a:xfrm>
          <a:custGeom>
            <a:avLst/>
            <a:gdLst/>
            <a:ahLst/>
            <a:cxnLst/>
            <a:rect l="l" t="t" r="r" b="b"/>
            <a:pathLst>
              <a:path w="6903914" h="1363523">
                <a:moveTo>
                  <a:pt x="0" y="0"/>
                </a:moveTo>
                <a:lnTo>
                  <a:pt x="6903915" y="0"/>
                </a:lnTo>
                <a:lnTo>
                  <a:pt x="6903915" y="1363523"/>
                </a:lnTo>
                <a:lnTo>
                  <a:pt x="0" y="1363523"/>
                </a:lnTo>
                <a:lnTo>
                  <a:pt x="0" y="0"/>
                </a:lnTo>
                <a:close/>
              </a:path>
            </a:pathLst>
          </a:custGeom>
          <a:blipFill>
            <a:blip r:embed="rId4">
              <a:alphaModFix amt="50000"/>
            </a:blip>
            <a:stretch>
              <a:fillRect/>
            </a:stretch>
          </a:blipFill>
        </p:spPr>
        <p:txBody>
          <a:bodyPr/>
          <a:lstStyle/>
          <a:p>
            <a:endParaRPr lang="lt-LT"/>
          </a:p>
        </p:txBody>
      </p:sp>
      <p:sp>
        <p:nvSpPr>
          <p:cNvPr id="4" name="Freeform 4"/>
          <p:cNvSpPr/>
          <p:nvPr/>
        </p:nvSpPr>
        <p:spPr>
          <a:xfrm>
            <a:off x="5468404" y="3033904"/>
            <a:ext cx="7312640" cy="1444246"/>
          </a:xfrm>
          <a:custGeom>
            <a:avLst/>
            <a:gdLst/>
            <a:ahLst/>
            <a:cxnLst/>
            <a:rect l="l" t="t" r="r" b="b"/>
            <a:pathLst>
              <a:path w="7312640" h="1444246">
                <a:moveTo>
                  <a:pt x="0" y="0"/>
                </a:moveTo>
                <a:lnTo>
                  <a:pt x="7312641" y="0"/>
                </a:lnTo>
                <a:lnTo>
                  <a:pt x="7312641" y="1444246"/>
                </a:lnTo>
                <a:lnTo>
                  <a:pt x="0" y="1444246"/>
                </a:lnTo>
                <a:lnTo>
                  <a:pt x="0" y="0"/>
                </a:lnTo>
                <a:close/>
              </a:path>
            </a:pathLst>
          </a:custGeom>
          <a:blipFill>
            <a:blip r:embed="rId4">
              <a:alphaModFix amt="50000"/>
            </a:blip>
            <a:stretch>
              <a:fillRect/>
            </a:stretch>
          </a:blipFill>
        </p:spPr>
        <p:txBody>
          <a:bodyPr/>
          <a:lstStyle/>
          <a:p>
            <a:endParaRPr lang="lt-LT"/>
          </a:p>
        </p:txBody>
      </p:sp>
      <p:sp>
        <p:nvSpPr>
          <p:cNvPr id="5" name="Freeform 5"/>
          <p:cNvSpPr/>
          <p:nvPr/>
        </p:nvSpPr>
        <p:spPr>
          <a:xfrm>
            <a:off x="5468404" y="4949627"/>
            <a:ext cx="7312640" cy="1444246"/>
          </a:xfrm>
          <a:custGeom>
            <a:avLst/>
            <a:gdLst/>
            <a:ahLst/>
            <a:cxnLst/>
            <a:rect l="l" t="t" r="r" b="b"/>
            <a:pathLst>
              <a:path w="7312640" h="1444246">
                <a:moveTo>
                  <a:pt x="0" y="0"/>
                </a:moveTo>
                <a:lnTo>
                  <a:pt x="7312641" y="0"/>
                </a:lnTo>
                <a:lnTo>
                  <a:pt x="7312641" y="1444246"/>
                </a:lnTo>
                <a:lnTo>
                  <a:pt x="0" y="1444246"/>
                </a:lnTo>
                <a:lnTo>
                  <a:pt x="0" y="0"/>
                </a:lnTo>
                <a:close/>
              </a:path>
            </a:pathLst>
          </a:custGeom>
          <a:blipFill>
            <a:blip r:embed="rId4">
              <a:alphaModFix amt="50000"/>
            </a:blip>
            <a:stretch>
              <a:fillRect/>
            </a:stretch>
          </a:blipFill>
        </p:spPr>
        <p:txBody>
          <a:bodyPr/>
          <a:lstStyle/>
          <a:p>
            <a:endParaRPr lang="lt-LT"/>
          </a:p>
        </p:txBody>
      </p:sp>
      <p:sp>
        <p:nvSpPr>
          <p:cNvPr id="6" name="Freeform 6"/>
          <p:cNvSpPr/>
          <p:nvPr/>
        </p:nvSpPr>
        <p:spPr>
          <a:xfrm>
            <a:off x="5468404" y="6962942"/>
            <a:ext cx="7312640" cy="1444246"/>
          </a:xfrm>
          <a:custGeom>
            <a:avLst/>
            <a:gdLst/>
            <a:ahLst/>
            <a:cxnLst/>
            <a:rect l="l" t="t" r="r" b="b"/>
            <a:pathLst>
              <a:path w="7312640" h="1444246">
                <a:moveTo>
                  <a:pt x="0" y="0"/>
                </a:moveTo>
                <a:lnTo>
                  <a:pt x="7312641" y="0"/>
                </a:lnTo>
                <a:lnTo>
                  <a:pt x="7312641" y="1444247"/>
                </a:lnTo>
                <a:lnTo>
                  <a:pt x="0" y="1444247"/>
                </a:lnTo>
                <a:lnTo>
                  <a:pt x="0" y="0"/>
                </a:lnTo>
                <a:close/>
              </a:path>
            </a:pathLst>
          </a:custGeom>
          <a:blipFill>
            <a:blip r:embed="rId4">
              <a:alphaModFix amt="50000"/>
            </a:blip>
            <a:stretch>
              <a:fillRect/>
            </a:stretch>
          </a:blipFill>
        </p:spPr>
        <p:txBody>
          <a:bodyPr/>
          <a:lstStyle/>
          <a:p>
            <a:endParaRPr lang="lt-LT"/>
          </a:p>
        </p:txBody>
      </p:sp>
      <p:grpSp>
        <p:nvGrpSpPr>
          <p:cNvPr id="7" name="Group 7"/>
          <p:cNvGrpSpPr/>
          <p:nvPr/>
        </p:nvGrpSpPr>
        <p:grpSpPr>
          <a:xfrm>
            <a:off x="2259645" y="0"/>
            <a:ext cx="4722611" cy="11169365"/>
            <a:chOff x="0" y="0"/>
            <a:chExt cx="1243815" cy="2941726"/>
          </a:xfrm>
        </p:grpSpPr>
        <p:sp>
          <p:nvSpPr>
            <p:cNvPr id="8" name="Freeform 8"/>
            <p:cNvSpPr/>
            <p:nvPr/>
          </p:nvSpPr>
          <p:spPr>
            <a:xfrm>
              <a:off x="0" y="0"/>
              <a:ext cx="1243815" cy="2941726"/>
            </a:xfrm>
            <a:custGeom>
              <a:avLst/>
              <a:gdLst/>
              <a:ahLst/>
              <a:cxnLst/>
              <a:rect l="l" t="t" r="r" b="b"/>
              <a:pathLst>
                <a:path w="1243815" h="2941726">
                  <a:moveTo>
                    <a:pt x="0" y="0"/>
                  </a:moveTo>
                  <a:lnTo>
                    <a:pt x="1243815" y="0"/>
                  </a:lnTo>
                  <a:lnTo>
                    <a:pt x="1243815" y="2941726"/>
                  </a:lnTo>
                  <a:lnTo>
                    <a:pt x="0" y="2941726"/>
                  </a:lnTo>
                  <a:close/>
                </a:path>
              </a:pathLst>
            </a:custGeom>
            <a:solidFill>
              <a:srgbClr val="8EBA44"/>
            </a:solidFill>
          </p:spPr>
          <p:txBody>
            <a:bodyPr/>
            <a:lstStyle/>
            <a:p>
              <a:endParaRPr lang="lt-LT"/>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532"/>
                </a:lnSpc>
              </a:pPr>
              <a:endParaRPr/>
            </a:p>
          </p:txBody>
        </p:sp>
      </p:grpSp>
      <p:grpSp>
        <p:nvGrpSpPr>
          <p:cNvPr id="10" name="Group 10"/>
          <p:cNvGrpSpPr/>
          <p:nvPr/>
        </p:nvGrpSpPr>
        <p:grpSpPr>
          <a:xfrm>
            <a:off x="4394214" y="543488"/>
            <a:ext cx="10905012" cy="1584536"/>
            <a:chOff x="0" y="0"/>
            <a:chExt cx="4544970" cy="660400"/>
          </a:xfrm>
        </p:grpSpPr>
        <p:sp>
          <p:nvSpPr>
            <p:cNvPr id="11" name="Freeform 11"/>
            <p:cNvSpPr/>
            <p:nvPr/>
          </p:nvSpPr>
          <p:spPr>
            <a:xfrm>
              <a:off x="0" y="0"/>
              <a:ext cx="4544970" cy="660400"/>
            </a:xfrm>
            <a:custGeom>
              <a:avLst/>
              <a:gdLst/>
              <a:ahLst/>
              <a:cxnLst/>
              <a:rect l="l" t="t" r="r" b="b"/>
              <a:pathLst>
                <a:path w="4544970" h="660400">
                  <a:moveTo>
                    <a:pt x="4420510" y="660400"/>
                  </a:moveTo>
                  <a:lnTo>
                    <a:pt x="124460" y="660400"/>
                  </a:lnTo>
                  <a:cubicBezTo>
                    <a:pt x="55880" y="660400"/>
                    <a:pt x="0" y="604520"/>
                    <a:pt x="0" y="535940"/>
                  </a:cubicBezTo>
                  <a:lnTo>
                    <a:pt x="0" y="124460"/>
                  </a:lnTo>
                  <a:cubicBezTo>
                    <a:pt x="0" y="55880"/>
                    <a:pt x="55880" y="0"/>
                    <a:pt x="124460" y="0"/>
                  </a:cubicBezTo>
                  <a:lnTo>
                    <a:pt x="4420510" y="0"/>
                  </a:lnTo>
                  <a:cubicBezTo>
                    <a:pt x="4489090" y="0"/>
                    <a:pt x="4544970" y="55880"/>
                    <a:pt x="4544970" y="124460"/>
                  </a:cubicBezTo>
                  <a:lnTo>
                    <a:pt x="4544970" y="535940"/>
                  </a:lnTo>
                  <a:cubicBezTo>
                    <a:pt x="4544970" y="604520"/>
                    <a:pt x="4489090" y="660400"/>
                    <a:pt x="4420510" y="660400"/>
                  </a:cubicBezTo>
                  <a:close/>
                </a:path>
              </a:pathLst>
            </a:custGeom>
            <a:solidFill>
              <a:srgbClr val="F0F0F0"/>
            </a:solidFill>
          </p:spPr>
          <p:txBody>
            <a:bodyPr/>
            <a:lstStyle/>
            <a:p>
              <a:endParaRPr lang="lt-LT"/>
            </a:p>
          </p:txBody>
        </p:sp>
      </p:grpSp>
      <p:grpSp>
        <p:nvGrpSpPr>
          <p:cNvPr id="12" name="Group 12"/>
          <p:cNvGrpSpPr/>
          <p:nvPr/>
        </p:nvGrpSpPr>
        <p:grpSpPr>
          <a:xfrm>
            <a:off x="4402097" y="2482791"/>
            <a:ext cx="10905012" cy="1584536"/>
            <a:chOff x="0" y="0"/>
            <a:chExt cx="4544970" cy="660400"/>
          </a:xfrm>
        </p:grpSpPr>
        <p:sp>
          <p:nvSpPr>
            <p:cNvPr id="13" name="Freeform 13"/>
            <p:cNvSpPr/>
            <p:nvPr/>
          </p:nvSpPr>
          <p:spPr>
            <a:xfrm>
              <a:off x="0" y="0"/>
              <a:ext cx="4544970" cy="660400"/>
            </a:xfrm>
            <a:custGeom>
              <a:avLst/>
              <a:gdLst/>
              <a:ahLst/>
              <a:cxnLst/>
              <a:rect l="l" t="t" r="r" b="b"/>
              <a:pathLst>
                <a:path w="4544970" h="660400">
                  <a:moveTo>
                    <a:pt x="4420510" y="660400"/>
                  </a:moveTo>
                  <a:lnTo>
                    <a:pt x="124460" y="660400"/>
                  </a:lnTo>
                  <a:cubicBezTo>
                    <a:pt x="55880" y="660400"/>
                    <a:pt x="0" y="604520"/>
                    <a:pt x="0" y="535940"/>
                  </a:cubicBezTo>
                  <a:lnTo>
                    <a:pt x="0" y="124460"/>
                  </a:lnTo>
                  <a:cubicBezTo>
                    <a:pt x="0" y="55880"/>
                    <a:pt x="55880" y="0"/>
                    <a:pt x="124460" y="0"/>
                  </a:cubicBezTo>
                  <a:lnTo>
                    <a:pt x="4420510" y="0"/>
                  </a:lnTo>
                  <a:cubicBezTo>
                    <a:pt x="4489090" y="0"/>
                    <a:pt x="4544970" y="55880"/>
                    <a:pt x="4544970" y="124460"/>
                  </a:cubicBezTo>
                  <a:lnTo>
                    <a:pt x="4544970" y="535940"/>
                  </a:lnTo>
                  <a:cubicBezTo>
                    <a:pt x="4544970" y="604520"/>
                    <a:pt x="4489090" y="660400"/>
                    <a:pt x="4420510" y="660400"/>
                  </a:cubicBezTo>
                  <a:close/>
                </a:path>
              </a:pathLst>
            </a:custGeom>
            <a:solidFill>
              <a:srgbClr val="F0F0F0"/>
            </a:solidFill>
          </p:spPr>
          <p:txBody>
            <a:bodyPr/>
            <a:lstStyle/>
            <a:p>
              <a:endParaRPr lang="lt-LT"/>
            </a:p>
          </p:txBody>
        </p:sp>
      </p:grpSp>
      <p:grpSp>
        <p:nvGrpSpPr>
          <p:cNvPr id="14" name="Group 14"/>
          <p:cNvGrpSpPr/>
          <p:nvPr/>
        </p:nvGrpSpPr>
        <p:grpSpPr>
          <a:xfrm>
            <a:off x="4402097" y="4398514"/>
            <a:ext cx="10905012" cy="1584536"/>
            <a:chOff x="0" y="0"/>
            <a:chExt cx="4544970" cy="660400"/>
          </a:xfrm>
        </p:grpSpPr>
        <p:sp>
          <p:nvSpPr>
            <p:cNvPr id="15" name="Freeform 15"/>
            <p:cNvSpPr/>
            <p:nvPr/>
          </p:nvSpPr>
          <p:spPr>
            <a:xfrm>
              <a:off x="0" y="0"/>
              <a:ext cx="4544970" cy="660400"/>
            </a:xfrm>
            <a:custGeom>
              <a:avLst/>
              <a:gdLst/>
              <a:ahLst/>
              <a:cxnLst/>
              <a:rect l="l" t="t" r="r" b="b"/>
              <a:pathLst>
                <a:path w="4544970" h="660400">
                  <a:moveTo>
                    <a:pt x="4420510" y="660400"/>
                  </a:moveTo>
                  <a:lnTo>
                    <a:pt x="124460" y="660400"/>
                  </a:lnTo>
                  <a:cubicBezTo>
                    <a:pt x="55880" y="660400"/>
                    <a:pt x="0" y="604520"/>
                    <a:pt x="0" y="535940"/>
                  </a:cubicBezTo>
                  <a:lnTo>
                    <a:pt x="0" y="124460"/>
                  </a:lnTo>
                  <a:cubicBezTo>
                    <a:pt x="0" y="55880"/>
                    <a:pt x="55880" y="0"/>
                    <a:pt x="124460" y="0"/>
                  </a:cubicBezTo>
                  <a:lnTo>
                    <a:pt x="4420510" y="0"/>
                  </a:lnTo>
                  <a:cubicBezTo>
                    <a:pt x="4489090" y="0"/>
                    <a:pt x="4544970" y="55880"/>
                    <a:pt x="4544970" y="124460"/>
                  </a:cubicBezTo>
                  <a:lnTo>
                    <a:pt x="4544970" y="535940"/>
                  </a:lnTo>
                  <a:cubicBezTo>
                    <a:pt x="4544970" y="604520"/>
                    <a:pt x="4489090" y="660400"/>
                    <a:pt x="4420510" y="660400"/>
                  </a:cubicBezTo>
                  <a:close/>
                </a:path>
              </a:pathLst>
            </a:custGeom>
            <a:solidFill>
              <a:srgbClr val="F0F0F0"/>
            </a:solidFill>
          </p:spPr>
          <p:txBody>
            <a:bodyPr/>
            <a:lstStyle/>
            <a:p>
              <a:endParaRPr lang="lt-LT"/>
            </a:p>
          </p:txBody>
        </p:sp>
      </p:grpSp>
      <p:sp>
        <p:nvSpPr>
          <p:cNvPr id="16" name="Freeform 16"/>
          <p:cNvSpPr/>
          <p:nvPr/>
        </p:nvSpPr>
        <p:spPr>
          <a:xfrm flipH="1">
            <a:off x="13926693" y="4949627"/>
            <a:ext cx="6665214" cy="6665214"/>
          </a:xfrm>
          <a:custGeom>
            <a:avLst/>
            <a:gdLst/>
            <a:ahLst/>
            <a:cxnLst/>
            <a:rect l="l" t="t" r="r" b="b"/>
            <a:pathLst>
              <a:path w="6665214" h="6665214">
                <a:moveTo>
                  <a:pt x="6665214" y="0"/>
                </a:moveTo>
                <a:lnTo>
                  <a:pt x="0" y="0"/>
                </a:lnTo>
                <a:lnTo>
                  <a:pt x="0" y="6665214"/>
                </a:lnTo>
                <a:lnTo>
                  <a:pt x="6665214" y="6665214"/>
                </a:lnTo>
                <a:lnTo>
                  <a:pt x="6665214" y="0"/>
                </a:lnTo>
                <a:close/>
              </a:path>
            </a:pathLst>
          </a:custGeom>
          <a:blipFill>
            <a:blip r:embed="rId5"/>
            <a:stretch>
              <a:fillRect/>
            </a:stretch>
          </a:blipFill>
        </p:spPr>
        <p:txBody>
          <a:bodyPr/>
          <a:lstStyle/>
          <a:p>
            <a:endParaRPr lang="lt-LT"/>
          </a:p>
        </p:txBody>
      </p:sp>
      <p:grpSp>
        <p:nvGrpSpPr>
          <p:cNvPr id="17" name="Group 17"/>
          <p:cNvGrpSpPr/>
          <p:nvPr/>
        </p:nvGrpSpPr>
        <p:grpSpPr>
          <a:xfrm>
            <a:off x="4402097" y="6411829"/>
            <a:ext cx="10905012" cy="1584536"/>
            <a:chOff x="0" y="0"/>
            <a:chExt cx="4544970" cy="660400"/>
          </a:xfrm>
        </p:grpSpPr>
        <p:sp>
          <p:nvSpPr>
            <p:cNvPr id="18" name="Freeform 18"/>
            <p:cNvSpPr/>
            <p:nvPr/>
          </p:nvSpPr>
          <p:spPr>
            <a:xfrm>
              <a:off x="0" y="0"/>
              <a:ext cx="4544970" cy="660400"/>
            </a:xfrm>
            <a:custGeom>
              <a:avLst/>
              <a:gdLst/>
              <a:ahLst/>
              <a:cxnLst/>
              <a:rect l="l" t="t" r="r" b="b"/>
              <a:pathLst>
                <a:path w="4544970" h="660400">
                  <a:moveTo>
                    <a:pt x="4420510" y="660400"/>
                  </a:moveTo>
                  <a:lnTo>
                    <a:pt x="124460" y="660400"/>
                  </a:lnTo>
                  <a:cubicBezTo>
                    <a:pt x="55880" y="660400"/>
                    <a:pt x="0" y="604520"/>
                    <a:pt x="0" y="535940"/>
                  </a:cubicBezTo>
                  <a:lnTo>
                    <a:pt x="0" y="124460"/>
                  </a:lnTo>
                  <a:cubicBezTo>
                    <a:pt x="0" y="55880"/>
                    <a:pt x="55880" y="0"/>
                    <a:pt x="124460" y="0"/>
                  </a:cubicBezTo>
                  <a:lnTo>
                    <a:pt x="4420510" y="0"/>
                  </a:lnTo>
                  <a:cubicBezTo>
                    <a:pt x="4489090" y="0"/>
                    <a:pt x="4544970" y="55880"/>
                    <a:pt x="4544970" y="124460"/>
                  </a:cubicBezTo>
                  <a:lnTo>
                    <a:pt x="4544970" y="535940"/>
                  </a:lnTo>
                  <a:cubicBezTo>
                    <a:pt x="4544970" y="604520"/>
                    <a:pt x="4489090" y="660400"/>
                    <a:pt x="4420510" y="660400"/>
                  </a:cubicBezTo>
                  <a:close/>
                </a:path>
              </a:pathLst>
            </a:custGeom>
            <a:solidFill>
              <a:srgbClr val="F0F0F0"/>
            </a:solidFill>
          </p:spPr>
          <p:txBody>
            <a:bodyPr/>
            <a:lstStyle/>
            <a:p>
              <a:endParaRPr lang="lt-LT"/>
            </a:p>
          </p:txBody>
        </p:sp>
      </p:grpSp>
      <p:grpSp>
        <p:nvGrpSpPr>
          <p:cNvPr id="19" name="Group 19"/>
          <p:cNvGrpSpPr/>
          <p:nvPr/>
        </p:nvGrpSpPr>
        <p:grpSpPr>
          <a:xfrm>
            <a:off x="4835056" y="918399"/>
            <a:ext cx="834714" cy="83471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21" name="TextBox 21"/>
            <p:cNvSpPr txBox="1"/>
            <p:nvPr/>
          </p:nvSpPr>
          <p:spPr>
            <a:xfrm>
              <a:off x="76200" y="0"/>
              <a:ext cx="660400" cy="736600"/>
            </a:xfrm>
            <a:prstGeom prst="rect">
              <a:avLst/>
            </a:prstGeom>
          </p:spPr>
          <p:txBody>
            <a:bodyPr lIns="50800" tIns="50800" rIns="50800" bIns="50800" rtlCol="0" anchor="ctr"/>
            <a:lstStyle/>
            <a:p>
              <a:pPr algn="ctr">
                <a:lnSpc>
                  <a:spcPts val="3532"/>
                </a:lnSpc>
              </a:pPr>
              <a:endParaRPr/>
            </a:p>
          </p:txBody>
        </p:sp>
      </p:grpSp>
      <p:grpSp>
        <p:nvGrpSpPr>
          <p:cNvPr id="22" name="Group 22"/>
          <p:cNvGrpSpPr/>
          <p:nvPr/>
        </p:nvGrpSpPr>
        <p:grpSpPr>
          <a:xfrm>
            <a:off x="4835056" y="2857702"/>
            <a:ext cx="834714" cy="83471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24" name="TextBox 24"/>
            <p:cNvSpPr txBox="1"/>
            <p:nvPr/>
          </p:nvSpPr>
          <p:spPr>
            <a:xfrm>
              <a:off x="76200" y="0"/>
              <a:ext cx="660400" cy="736600"/>
            </a:xfrm>
            <a:prstGeom prst="rect">
              <a:avLst/>
            </a:prstGeom>
          </p:spPr>
          <p:txBody>
            <a:bodyPr lIns="50800" tIns="50800" rIns="50800" bIns="50800" rtlCol="0" anchor="ctr"/>
            <a:lstStyle/>
            <a:p>
              <a:pPr algn="ctr">
                <a:lnSpc>
                  <a:spcPts val="3532"/>
                </a:lnSpc>
              </a:pPr>
              <a:endParaRPr/>
            </a:p>
          </p:txBody>
        </p:sp>
      </p:grpSp>
      <p:grpSp>
        <p:nvGrpSpPr>
          <p:cNvPr id="25" name="Group 25"/>
          <p:cNvGrpSpPr/>
          <p:nvPr/>
        </p:nvGrpSpPr>
        <p:grpSpPr>
          <a:xfrm>
            <a:off x="4835056" y="4773425"/>
            <a:ext cx="834714" cy="83471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27" name="TextBox 27"/>
            <p:cNvSpPr txBox="1"/>
            <p:nvPr/>
          </p:nvSpPr>
          <p:spPr>
            <a:xfrm>
              <a:off x="76200" y="0"/>
              <a:ext cx="660400" cy="736600"/>
            </a:xfrm>
            <a:prstGeom prst="rect">
              <a:avLst/>
            </a:prstGeom>
          </p:spPr>
          <p:txBody>
            <a:bodyPr lIns="50800" tIns="50800" rIns="50800" bIns="50800" rtlCol="0" anchor="ctr"/>
            <a:lstStyle/>
            <a:p>
              <a:pPr algn="ctr">
                <a:lnSpc>
                  <a:spcPts val="3532"/>
                </a:lnSpc>
              </a:pPr>
              <a:endParaRPr/>
            </a:p>
          </p:txBody>
        </p:sp>
      </p:grpSp>
      <p:grpSp>
        <p:nvGrpSpPr>
          <p:cNvPr id="28" name="Group 28"/>
          <p:cNvGrpSpPr/>
          <p:nvPr/>
        </p:nvGrpSpPr>
        <p:grpSpPr>
          <a:xfrm>
            <a:off x="4835056" y="6786740"/>
            <a:ext cx="834714" cy="83471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30" name="TextBox 30"/>
            <p:cNvSpPr txBox="1"/>
            <p:nvPr/>
          </p:nvSpPr>
          <p:spPr>
            <a:xfrm>
              <a:off x="76200" y="0"/>
              <a:ext cx="660400" cy="736600"/>
            </a:xfrm>
            <a:prstGeom prst="rect">
              <a:avLst/>
            </a:prstGeom>
          </p:spPr>
          <p:txBody>
            <a:bodyPr lIns="50800" tIns="50800" rIns="50800" bIns="50800" rtlCol="0" anchor="ctr"/>
            <a:lstStyle/>
            <a:p>
              <a:pPr algn="ctr">
                <a:lnSpc>
                  <a:spcPts val="3532"/>
                </a:lnSpc>
              </a:pPr>
              <a:endParaRPr/>
            </a:p>
          </p:txBody>
        </p:sp>
      </p:grpSp>
      <p:sp>
        <p:nvSpPr>
          <p:cNvPr id="31" name="Freeform 31"/>
          <p:cNvSpPr/>
          <p:nvPr/>
        </p:nvSpPr>
        <p:spPr>
          <a:xfrm>
            <a:off x="5468404" y="8842754"/>
            <a:ext cx="7312640" cy="1444246"/>
          </a:xfrm>
          <a:custGeom>
            <a:avLst/>
            <a:gdLst/>
            <a:ahLst/>
            <a:cxnLst/>
            <a:rect l="l" t="t" r="r" b="b"/>
            <a:pathLst>
              <a:path w="7312640" h="1444246">
                <a:moveTo>
                  <a:pt x="0" y="0"/>
                </a:moveTo>
                <a:lnTo>
                  <a:pt x="7312641" y="0"/>
                </a:lnTo>
                <a:lnTo>
                  <a:pt x="7312641" y="1444246"/>
                </a:lnTo>
                <a:lnTo>
                  <a:pt x="0" y="1444246"/>
                </a:lnTo>
                <a:lnTo>
                  <a:pt x="0" y="0"/>
                </a:lnTo>
                <a:close/>
              </a:path>
            </a:pathLst>
          </a:custGeom>
          <a:blipFill>
            <a:blip r:embed="rId4">
              <a:alphaModFix amt="50000"/>
            </a:blip>
            <a:stretch>
              <a:fillRect/>
            </a:stretch>
          </a:blipFill>
        </p:spPr>
        <p:txBody>
          <a:bodyPr/>
          <a:lstStyle/>
          <a:p>
            <a:endParaRPr lang="lt-LT"/>
          </a:p>
        </p:txBody>
      </p:sp>
      <p:grpSp>
        <p:nvGrpSpPr>
          <p:cNvPr id="32" name="Group 32"/>
          <p:cNvGrpSpPr/>
          <p:nvPr/>
        </p:nvGrpSpPr>
        <p:grpSpPr>
          <a:xfrm>
            <a:off x="4402097" y="8319408"/>
            <a:ext cx="10905012" cy="1584536"/>
            <a:chOff x="0" y="0"/>
            <a:chExt cx="4544970" cy="660400"/>
          </a:xfrm>
        </p:grpSpPr>
        <p:sp>
          <p:nvSpPr>
            <p:cNvPr id="33" name="Freeform 33"/>
            <p:cNvSpPr/>
            <p:nvPr/>
          </p:nvSpPr>
          <p:spPr>
            <a:xfrm>
              <a:off x="0" y="0"/>
              <a:ext cx="4544970" cy="660400"/>
            </a:xfrm>
            <a:custGeom>
              <a:avLst/>
              <a:gdLst/>
              <a:ahLst/>
              <a:cxnLst/>
              <a:rect l="l" t="t" r="r" b="b"/>
              <a:pathLst>
                <a:path w="4544970" h="660400">
                  <a:moveTo>
                    <a:pt x="4420510" y="660400"/>
                  </a:moveTo>
                  <a:lnTo>
                    <a:pt x="124460" y="660400"/>
                  </a:lnTo>
                  <a:cubicBezTo>
                    <a:pt x="55880" y="660400"/>
                    <a:pt x="0" y="604520"/>
                    <a:pt x="0" y="535940"/>
                  </a:cubicBezTo>
                  <a:lnTo>
                    <a:pt x="0" y="124460"/>
                  </a:lnTo>
                  <a:cubicBezTo>
                    <a:pt x="0" y="55880"/>
                    <a:pt x="55880" y="0"/>
                    <a:pt x="124460" y="0"/>
                  </a:cubicBezTo>
                  <a:lnTo>
                    <a:pt x="4420510" y="0"/>
                  </a:lnTo>
                  <a:cubicBezTo>
                    <a:pt x="4489090" y="0"/>
                    <a:pt x="4544970" y="55880"/>
                    <a:pt x="4544970" y="124460"/>
                  </a:cubicBezTo>
                  <a:lnTo>
                    <a:pt x="4544970" y="535940"/>
                  </a:lnTo>
                  <a:cubicBezTo>
                    <a:pt x="4544970" y="604520"/>
                    <a:pt x="4489090" y="660400"/>
                    <a:pt x="4420510" y="660400"/>
                  </a:cubicBezTo>
                  <a:close/>
                </a:path>
              </a:pathLst>
            </a:custGeom>
            <a:solidFill>
              <a:srgbClr val="F0F0F0"/>
            </a:solidFill>
          </p:spPr>
          <p:txBody>
            <a:bodyPr/>
            <a:lstStyle/>
            <a:p>
              <a:endParaRPr lang="lt-LT"/>
            </a:p>
          </p:txBody>
        </p:sp>
      </p:grpSp>
      <p:grpSp>
        <p:nvGrpSpPr>
          <p:cNvPr id="34" name="Group 34"/>
          <p:cNvGrpSpPr/>
          <p:nvPr/>
        </p:nvGrpSpPr>
        <p:grpSpPr>
          <a:xfrm>
            <a:off x="4835056" y="8666552"/>
            <a:ext cx="834714" cy="834714"/>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36" name="TextBox 36"/>
            <p:cNvSpPr txBox="1"/>
            <p:nvPr/>
          </p:nvSpPr>
          <p:spPr>
            <a:xfrm>
              <a:off x="76200" y="0"/>
              <a:ext cx="660400" cy="736600"/>
            </a:xfrm>
            <a:prstGeom prst="rect">
              <a:avLst/>
            </a:prstGeom>
          </p:spPr>
          <p:txBody>
            <a:bodyPr lIns="50800" tIns="50800" rIns="50800" bIns="50800" rtlCol="0" anchor="ctr"/>
            <a:lstStyle/>
            <a:p>
              <a:pPr algn="ctr">
                <a:lnSpc>
                  <a:spcPts val="3532"/>
                </a:lnSpc>
              </a:pPr>
              <a:endParaRPr/>
            </a:p>
          </p:txBody>
        </p:sp>
      </p:grpSp>
      <p:sp>
        <p:nvSpPr>
          <p:cNvPr id="37" name="TextBox 37"/>
          <p:cNvSpPr txBox="1"/>
          <p:nvPr/>
        </p:nvSpPr>
        <p:spPr>
          <a:xfrm rot="-5400000">
            <a:off x="-3926251" y="4168272"/>
            <a:ext cx="10157553" cy="814078"/>
          </a:xfrm>
          <a:prstGeom prst="rect">
            <a:avLst/>
          </a:prstGeom>
        </p:spPr>
        <p:txBody>
          <a:bodyPr lIns="0" tIns="0" rIns="0" bIns="0" rtlCol="0" anchor="t">
            <a:spAutoFit/>
          </a:bodyPr>
          <a:lstStyle/>
          <a:p>
            <a:pPr>
              <a:lnSpc>
                <a:spcPts val="5740"/>
              </a:lnSpc>
            </a:pPr>
            <a:r>
              <a:rPr lang="en-US" sz="7000" spc="-245">
                <a:solidFill>
                  <a:srgbClr val="000000"/>
                </a:solidFill>
                <a:latin typeface="HK Grotesk Bold"/>
              </a:rPr>
              <a:t>Kodėl verta pretenduoti?</a:t>
            </a:r>
          </a:p>
        </p:txBody>
      </p:sp>
      <p:sp>
        <p:nvSpPr>
          <p:cNvPr id="38" name="TextBox 38"/>
          <p:cNvSpPr txBox="1"/>
          <p:nvPr/>
        </p:nvSpPr>
        <p:spPr>
          <a:xfrm>
            <a:off x="5036421" y="1067798"/>
            <a:ext cx="431983" cy="459715"/>
          </a:xfrm>
          <a:prstGeom prst="rect">
            <a:avLst/>
          </a:prstGeom>
        </p:spPr>
        <p:txBody>
          <a:bodyPr lIns="0" tIns="0" rIns="0" bIns="0" rtlCol="0" anchor="t">
            <a:spAutoFit/>
          </a:bodyPr>
          <a:lstStyle/>
          <a:p>
            <a:pPr algn="ctr">
              <a:lnSpc>
                <a:spcPts val="3532"/>
              </a:lnSpc>
              <a:spcBef>
                <a:spcPct val="0"/>
              </a:spcBef>
            </a:pPr>
            <a:r>
              <a:rPr lang="en-US" sz="2523" spc="552" dirty="0">
                <a:solidFill>
                  <a:srgbClr val="FFFFFF"/>
                </a:solidFill>
                <a:latin typeface="Poppins Bold"/>
              </a:rPr>
              <a:t>1</a:t>
            </a:r>
          </a:p>
        </p:txBody>
      </p:sp>
      <p:sp>
        <p:nvSpPr>
          <p:cNvPr id="39" name="TextBox 39"/>
          <p:cNvSpPr txBox="1"/>
          <p:nvPr/>
        </p:nvSpPr>
        <p:spPr>
          <a:xfrm>
            <a:off x="4835056" y="3007102"/>
            <a:ext cx="834714" cy="459715"/>
          </a:xfrm>
          <a:prstGeom prst="rect">
            <a:avLst/>
          </a:prstGeom>
        </p:spPr>
        <p:txBody>
          <a:bodyPr lIns="0" tIns="0" rIns="0" bIns="0" rtlCol="0" anchor="t">
            <a:spAutoFit/>
          </a:bodyPr>
          <a:lstStyle/>
          <a:p>
            <a:pPr algn="ctr">
              <a:lnSpc>
                <a:spcPts val="3532"/>
              </a:lnSpc>
              <a:spcBef>
                <a:spcPct val="0"/>
              </a:spcBef>
            </a:pPr>
            <a:r>
              <a:rPr lang="en-US" sz="2523" spc="552">
                <a:solidFill>
                  <a:srgbClr val="FFFFFF"/>
                </a:solidFill>
                <a:latin typeface="Poppins Bold"/>
              </a:rPr>
              <a:t>2</a:t>
            </a:r>
          </a:p>
        </p:txBody>
      </p:sp>
      <p:sp>
        <p:nvSpPr>
          <p:cNvPr id="40" name="TextBox 40"/>
          <p:cNvSpPr txBox="1"/>
          <p:nvPr/>
        </p:nvSpPr>
        <p:spPr>
          <a:xfrm>
            <a:off x="4835056" y="4922825"/>
            <a:ext cx="834714" cy="459715"/>
          </a:xfrm>
          <a:prstGeom prst="rect">
            <a:avLst/>
          </a:prstGeom>
        </p:spPr>
        <p:txBody>
          <a:bodyPr lIns="0" tIns="0" rIns="0" bIns="0" rtlCol="0" anchor="t">
            <a:spAutoFit/>
          </a:bodyPr>
          <a:lstStyle/>
          <a:p>
            <a:pPr algn="ctr">
              <a:lnSpc>
                <a:spcPts val="3532"/>
              </a:lnSpc>
              <a:spcBef>
                <a:spcPct val="0"/>
              </a:spcBef>
            </a:pPr>
            <a:r>
              <a:rPr lang="en-US" sz="2523" spc="552">
                <a:solidFill>
                  <a:srgbClr val="FFFFFF"/>
                </a:solidFill>
                <a:latin typeface="Poppins Bold"/>
              </a:rPr>
              <a:t>3</a:t>
            </a:r>
          </a:p>
        </p:txBody>
      </p:sp>
      <p:sp>
        <p:nvSpPr>
          <p:cNvPr id="41" name="TextBox 41"/>
          <p:cNvSpPr txBox="1"/>
          <p:nvPr/>
        </p:nvSpPr>
        <p:spPr>
          <a:xfrm>
            <a:off x="5036421" y="6936140"/>
            <a:ext cx="431983" cy="459715"/>
          </a:xfrm>
          <a:prstGeom prst="rect">
            <a:avLst/>
          </a:prstGeom>
        </p:spPr>
        <p:txBody>
          <a:bodyPr lIns="0" tIns="0" rIns="0" bIns="0" rtlCol="0" anchor="t">
            <a:spAutoFit/>
          </a:bodyPr>
          <a:lstStyle/>
          <a:p>
            <a:pPr algn="ctr">
              <a:lnSpc>
                <a:spcPts val="3532"/>
              </a:lnSpc>
              <a:spcBef>
                <a:spcPct val="0"/>
              </a:spcBef>
            </a:pPr>
            <a:r>
              <a:rPr lang="en-US" sz="2523" spc="552">
                <a:solidFill>
                  <a:srgbClr val="FFFFFF"/>
                </a:solidFill>
                <a:latin typeface="Poppins Bold"/>
              </a:rPr>
              <a:t>4</a:t>
            </a:r>
          </a:p>
        </p:txBody>
      </p:sp>
      <p:sp>
        <p:nvSpPr>
          <p:cNvPr id="42" name="TextBox 42"/>
          <p:cNvSpPr txBox="1"/>
          <p:nvPr/>
        </p:nvSpPr>
        <p:spPr>
          <a:xfrm>
            <a:off x="6202801" y="890773"/>
            <a:ext cx="8590328" cy="301686"/>
          </a:xfrm>
          <a:prstGeom prst="rect">
            <a:avLst/>
          </a:prstGeom>
        </p:spPr>
        <p:txBody>
          <a:bodyPr lIns="0" tIns="0" rIns="0" bIns="0" rtlCol="0" anchor="t">
            <a:spAutoFit/>
          </a:bodyPr>
          <a:lstStyle/>
          <a:p>
            <a:pPr>
              <a:lnSpc>
                <a:spcPts val="2641"/>
              </a:lnSpc>
            </a:pPr>
            <a:r>
              <a:rPr lang="en-US" sz="2147" dirty="0" err="1">
                <a:solidFill>
                  <a:srgbClr val="000000"/>
                </a:solidFill>
                <a:latin typeface="Galaxie Polaris 2"/>
              </a:rPr>
              <a:t>Galimybė</a:t>
            </a:r>
            <a:r>
              <a:rPr lang="en-US" sz="2147" dirty="0">
                <a:solidFill>
                  <a:srgbClr val="000000"/>
                </a:solidFill>
                <a:latin typeface="Galaxie Polaris 2"/>
              </a:rPr>
              <a:t> </a:t>
            </a:r>
            <a:r>
              <a:rPr lang="en-US" sz="2147" dirty="0" err="1">
                <a:solidFill>
                  <a:srgbClr val="000000"/>
                </a:solidFill>
                <a:latin typeface="Galaxie Polaris 2"/>
              </a:rPr>
              <a:t>prisidėti</a:t>
            </a:r>
            <a:r>
              <a:rPr lang="en-US" sz="2147" dirty="0">
                <a:solidFill>
                  <a:srgbClr val="000000"/>
                </a:solidFill>
                <a:latin typeface="Galaxie Polaris 2"/>
              </a:rPr>
              <a:t> </a:t>
            </a:r>
            <a:r>
              <a:rPr lang="lt-LT" sz="2147" dirty="0">
                <a:solidFill>
                  <a:srgbClr val="000000"/>
                </a:solidFill>
                <a:latin typeface="Galaxie Polaris 2"/>
              </a:rPr>
              <a:t>prie žemės ūkio politikos įgyvendinimo</a:t>
            </a:r>
            <a:endParaRPr lang="en-US" sz="2147" dirty="0">
              <a:solidFill>
                <a:srgbClr val="000000"/>
              </a:solidFill>
              <a:latin typeface="Galaxie Polaris 2"/>
            </a:endParaRPr>
          </a:p>
        </p:txBody>
      </p:sp>
      <p:sp>
        <p:nvSpPr>
          <p:cNvPr id="43" name="TextBox 43"/>
          <p:cNvSpPr txBox="1"/>
          <p:nvPr/>
        </p:nvSpPr>
        <p:spPr>
          <a:xfrm>
            <a:off x="6318338" y="2917200"/>
            <a:ext cx="6474251" cy="968535"/>
          </a:xfrm>
          <a:prstGeom prst="rect">
            <a:avLst/>
          </a:prstGeom>
        </p:spPr>
        <p:txBody>
          <a:bodyPr lIns="0" tIns="0" rIns="0" bIns="0" rtlCol="0" anchor="t">
            <a:spAutoFit/>
          </a:bodyPr>
          <a:lstStyle/>
          <a:p>
            <a:pPr>
              <a:lnSpc>
                <a:spcPts val="2641"/>
              </a:lnSpc>
            </a:pPr>
            <a:r>
              <a:rPr lang="lt-LT" sz="2147" dirty="0">
                <a:solidFill>
                  <a:srgbClr val="000000"/>
                </a:solidFill>
                <a:latin typeface="Galaxie Polaris 2"/>
              </a:rPr>
              <a:t>Imtis lyderystės užkardant nesąžiningos prekybos veiksmus žemės ūkio ir maisto produktų tiekimo grandinėje</a:t>
            </a:r>
          </a:p>
        </p:txBody>
      </p:sp>
      <p:sp>
        <p:nvSpPr>
          <p:cNvPr id="44" name="TextBox 44"/>
          <p:cNvSpPr txBox="1"/>
          <p:nvPr/>
        </p:nvSpPr>
        <p:spPr>
          <a:xfrm>
            <a:off x="6202801" y="5028772"/>
            <a:ext cx="7788253" cy="635110"/>
          </a:xfrm>
          <a:prstGeom prst="rect">
            <a:avLst/>
          </a:prstGeom>
        </p:spPr>
        <p:txBody>
          <a:bodyPr lIns="0" tIns="0" rIns="0" bIns="0" rtlCol="0" anchor="t">
            <a:spAutoFit/>
          </a:bodyPr>
          <a:lstStyle/>
          <a:p>
            <a:pPr>
              <a:lnSpc>
                <a:spcPts val="2641"/>
              </a:lnSpc>
            </a:pPr>
            <a:r>
              <a:rPr lang="lt-LT" sz="2147" dirty="0">
                <a:solidFill>
                  <a:srgbClr val="000000"/>
                </a:solidFill>
                <a:latin typeface="Galaxie Polaris 2"/>
              </a:rPr>
              <a:t>Galimybė formuoti reikiamų gebėjimų ir patirčių turintį kolektyvą</a:t>
            </a:r>
          </a:p>
        </p:txBody>
      </p:sp>
      <p:sp>
        <p:nvSpPr>
          <p:cNvPr id="45" name="TextBox 45"/>
          <p:cNvSpPr txBox="1"/>
          <p:nvPr/>
        </p:nvSpPr>
        <p:spPr>
          <a:xfrm>
            <a:off x="6091962" y="7051098"/>
            <a:ext cx="7343265" cy="635110"/>
          </a:xfrm>
          <a:prstGeom prst="rect">
            <a:avLst/>
          </a:prstGeom>
        </p:spPr>
        <p:txBody>
          <a:bodyPr lIns="0" tIns="0" rIns="0" bIns="0" rtlCol="0" anchor="t">
            <a:spAutoFit/>
          </a:bodyPr>
          <a:lstStyle/>
          <a:p>
            <a:pPr>
              <a:lnSpc>
                <a:spcPts val="2641"/>
              </a:lnSpc>
            </a:pPr>
            <a:r>
              <a:rPr lang="lt-LT" sz="2147" dirty="0">
                <a:solidFill>
                  <a:srgbClr val="000000"/>
                </a:solidFill>
                <a:latin typeface="Galaxie Polaris 2"/>
              </a:rPr>
              <a:t>Vadovauti įstaigai su plačia ir įvairiapusiška veikla</a:t>
            </a:r>
          </a:p>
          <a:p>
            <a:pPr>
              <a:lnSpc>
                <a:spcPts val="2641"/>
              </a:lnSpc>
            </a:pPr>
            <a:endParaRPr lang="en-US" sz="2147" dirty="0">
              <a:solidFill>
                <a:srgbClr val="000000"/>
              </a:solidFill>
              <a:latin typeface="Galaxie Polaris 2"/>
            </a:endParaRPr>
          </a:p>
        </p:txBody>
      </p:sp>
      <p:sp>
        <p:nvSpPr>
          <p:cNvPr id="46" name="TextBox 46"/>
          <p:cNvSpPr txBox="1"/>
          <p:nvPr/>
        </p:nvSpPr>
        <p:spPr>
          <a:xfrm>
            <a:off x="5036421" y="8815951"/>
            <a:ext cx="431983" cy="459790"/>
          </a:xfrm>
          <a:prstGeom prst="rect">
            <a:avLst/>
          </a:prstGeom>
        </p:spPr>
        <p:txBody>
          <a:bodyPr lIns="0" tIns="0" rIns="0" bIns="0" rtlCol="0" anchor="t">
            <a:spAutoFit/>
          </a:bodyPr>
          <a:lstStyle/>
          <a:p>
            <a:pPr algn="ctr">
              <a:lnSpc>
                <a:spcPts val="3532"/>
              </a:lnSpc>
              <a:spcBef>
                <a:spcPct val="0"/>
              </a:spcBef>
            </a:pPr>
            <a:r>
              <a:rPr lang="en-US" sz="2523" spc="552">
                <a:solidFill>
                  <a:srgbClr val="FFFFFF"/>
                </a:solidFill>
                <a:latin typeface="Poppins Bold"/>
              </a:rPr>
              <a:t>5</a:t>
            </a:r>
          </a:p>
        </p:txBody>
      </p:sp>
      <p:sp>
        <p:nvSpPr>
          <p:cNvPr id="47" name="TextBox 47"/>
          <p:cNvSpPr txBox="1"/>
          <p:nvPr/>
        </p:nvSpPr>
        <p:spPr>
          <a:xfrm>
            <a:off x="6002171" y="8731039"/>
            <a:ext cx="7875068" cy="1301959"/>
          </a:xfrm>
          <a:prstGeom prst="rect">
            <a:avLst/>
          </a:prstGeom>
        </p:spPr>
        <p:txBody>
          <a:bodyPr lIns="0" tIns="0" rIns="0" bIns="0" rtlCol="0" anchor="t">
            <a:spAutoFit/>
          </a:bodyPr>
          <a:lstStyle/>
          <a:p>
            <a:pPr>
              <a:lnSpc>
                <a:spcPts val="2641"/>
              </a:lnSpc>
            </a:pPr>
            <a:r>
              <a:rPr lang="lt-LT" sz="2147" dirty="0">
                <a:solidFill>
                  <a:srgbClr val="000000"/>
                </a:solidFill>
                <a:latin typeface="Galaxie Polaris 2"/>
              </a:rPr>
              <a:t>Siūlomas konkurencingas atlyginimas nuo 4300 Eur, neatskaičius mokesčių, su galimybe gauti priedus ir priemokas</a:t>
            </a:r>
          </a:p>
          <a:p>
            <a:pPr>
              <a:lnSpc>
                <a:spcPts val="2641"/>
              </a:lnSpc>
            </a:pPr>
            <a:endParaRPr lang="en-US" sz="2147" dirty="0">
              <a:solidFill>
                <a:srgbClr val="000000"/>
              </a:solidFill>
              <a:latin typeface="Galaxie Polaris 2"/>
            </a:endParaRPr>
          </a:p>
        </p:txBody>
      </p:sp>
      <p:grpSp>
        <p:nvGrpSpPr>
          <p:cNvPr id="48" name="Group 48"/>
          <p:cNvGrpSpPr/>
          <p:nvPr/>
        </p:nvGrpSpPr>
        <p:grpSpPr>
          <a:xfrm>
            <a:off x="16841421" y="-5786825"/>
            <a:ext cx="4722611" cy="12573565"/>
            <a:chOff x="0" y="0"/>
            <a:chExt cx="1243815" cy="3311556"/>
          </a:xfrm>
        </p:grpSpPr>
        <p:sp>
          <p:nvSpPr>
            <p:cNvPr id="49" name="Freeform 49"/>
            <p:cNvSpPr/>
            <p:nvPr/>
          </p:nvSpPr>
          <p:spPr>
            <a:xfrm>
              <a:off x="0" y="0"/>
              <a:ext cx="1243815" cy="3311556"/>
            </a:xfrm>
            <a:custGeom>
              <a:avLst/>
              <a:gdLst/>
              <a:ahLst/>
              <a:cxnLst/>
              <a:rect l="l" t="t" r="r" b="b"/>
              <a:pathLst>
                <a:path w="1243815" h="3311556">
                  <a:moveTo>
                    <a:pt x="0" y="0"/>
                  </a:moveTo>
                  <a:lnTo>
                    <a:pt x="1243815" y="0"/>
                  </a:lnTo>
                  <a:lnTo>
                    <a:pt x="1243815" y="3311556"/>
                  </a:lnTo>
                  <a:lnTo>
                    <a:pt x="0" y="3311556"/>
                  </a:lnTo>
                  <a:close/>
                </a:path>
              </a:pathLst>
            </a:custGeom>
            <a:solidFill>
              <a:srgbClr val="8EBA44"/>
            </a:solidFill>
          </p:spPr>
          <p:txBody>
            <a:bodyPr/>
            <a:lstStyle/>
            <a:p>
              <a:endParaRPr lang="lt-LT"/>
            </a:p>
          </p:txBody>
        </p:sp>
        <p:sp>
          <p:nvSpPr>
            <p:cNvPr id="50" name="TextBox 50"/>
            <p:cNvSpPr txBox="1"/>
            <p:nvPr/>
          </p:nvSpPr>
          <p:spPr>
            <a:xfrm>
              <a:off x="0" y="-76200"/>
              <a:ext cx="812800" cy="889000"/>
            </a:xfrm>
            <a:prstGeom prst="rect">
              <a:avLst/>
            </a:prstGeom>
          </p:spPr>
          <p:txBody>
            <a:bodyPr lIns="50800" tIns="50800" rIns="50800" bIns="50800" rtlCol="0" anchor="ctr"/>
            <a:lstStyle/>
            <a:p>
              <a:pPr algn="ctr">
                <a:lnSpc>
                  <a:spcPts val="353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BA44"/>
        </a:solidFill>
        <a:effectLst/>
      </p:bgPr>
    </p:bg>
    <p:spTree>
      <p:nvGrpSpPr>
        <p:cNvPr id="1" name=""/>
        <p:cNvGrpSpPr/>
        <p:nvPr/>
      </p:nvGrpSpPr>
      <p:grpSpPr>
        <a:xfrm>
          <a:off x="0" y="0"/>
          <a:ext cx="0" cy="0"/>
          <a:chOff x="0" y="0"/>
          <a:chExt cx="0" cy="0"/>
        </a:xfrm>
      </p:grpSpPr>
      <p:sp>
        <p:nvSpPr>
          <p:cNvPr id="80" name="Freeform 80"/>
          <p:cNvSpPr/>
          <p:nvPr/>
        </p:nvSpPr>
        <p:spPr>
          <a:xfrm>
            <a:off x="9311885" y="3975258"/>
            <a:ext cx="2426351" cy="5481772"/>
          </a:xfrm>
          <a:custGeom>
            <a:avLst/>
            <a:gdLst/>
            <a:ahLst/>
            <a:cxnLst/>
            <a:rect l="l" t="t" r="r" b="b"/>
            <a:pathLst>
              <a:path w="2426351" h="5481772">
                <a:moveTo>
                  <a:pt x="0" y="0"/>
                </a:moveTo>
                <a:lnTo>
                  <a:pt x="2426351" y="0"/>
                </a:lnTo>
                <a:lnTo>
                  <a:pt x="2426351" y="5481772"/>
                </a:lnTo>
                <a:lnTo>
                  <a:pt x="0" y="5481772"/>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
        <p:nvSpPr>
          <p:cNvPr id="2" name="TextBox 2"/>
          <p:cNvSpPr txBox="1"/>
          <p:nvPr/>
        </p:nvSpPr>
        <p:spPr>
          <a:xfrm>
            <a:off x="1028700" y="1276350"/>
            <a:ext cx="17087611" cy="1537978"/>
          </a:xfrm>
          <a:prstGeom prst="rect">
            <a:avLst/>
          </a:prstGeom>
        </p:spPr>
        <p:txBody>
          <a:bodyPr lIns="0" tIns="0" rIns="0" bIns="0" rtlCol="0" anchor="t">
            <a:spAutoFit/>
          </a:bodyPr>
          <a:lstStyle/>
          <a:p>
            <a:pPr>
              <a:lnSpc>
                <a:spcPts val="5740"/>
              </a:lnSpc>
            </a:pPr>
            <a:r>
              <a:rPr lang="en-US" sz="7000" spc="-245">
                <a:solidFill>
                  <a:srgbClr val="000000"/>
                </a:solidFill>
                <a:latin typeface="HK Grotesk Bold"/>
              </a:rPr>
              <a:t>Reikalavimai būsimam vadovui </a:t>
            </a:r>
          </a:p>
          <a:p>
            <a:pPr>
              <a:lnSpc>
                <a:spcPts val="5740"/>
              </a:lnSpc>
            </a:pPr>
            <a:endParaRPr lang="en-US" sz="7000" spc="-245">
              <a:solidFill>
                <a:srgbClr val="000000"/>
              </a:solidFill>
              <a:latin typeface="HK Grotesk Bold"/>
            </a:endParaRPr>
          </a:p>
        </p:txBody>
      </p:sp>
      <p:grpSp>
        <p:nvGrpSpPr>
          <p:cNvPr id="3" name="Group 3"/>
          <p:cNvGrpSpPr/>
          <p:nvPr/>
        </p:nvGrpSpPr>
        <p:grpSpPr>
          <a:xfrm>
            <a:off x="1187863" y="4081760"/>
            <a:ext cx="2289566" cy="5245673"/>
            <a:chOff x="0" y="0"/>
            <a:chExt cx="569795" cy="1305469"/>
          </a:xfrm>
        </p:grpSpPr>
        <p:sp>
          <p:nvSpPr>
            <p:cNvPr id="4" name="Freeform 4"/>
            <p:cNvSpPr/>
            <p:nvPr/>
          </p:nvSpPr>
          <p:spPr>
            <a:xfrm>
              <a:off x="0" y="0"/>
              <a:ext cx="569795" cy="1305469"/>
            </a:xfrm>
            <a:custGeom>
              <a:avLst/>
              <a:gdLst/>
              <a:ahLst/>
              <a:cxnLst/>
              <a:rect l="l" t="t" r="r" b="b"/>
              <a:pathLst>
                <a:path w="569795" h="1305469">
                  <a:moveTo>
                    <a:pt x="50721" y="0"/>
                  </a:moveTo>
                  <a:lnTo>
                    <a:pt x="519074" y="0"/>
                  </a:lnTo>
                  <a:cubicBezTo>
                    <a:pt x="532526" y="0"/>
                    <a:pt x="545427" y="5344"/>
                    <a:pt x="554939" y="14856"/>
                  </a:cubicBezTo>
                  <a:cubicBezTo>
                    <a:pt x="564451" y="24368"/>
                    <a:pt x="569795" y="37269"/>
                    <a:pt x="569795" y="50721"/>
                  </a:cubicBezTo>
                  <a:lnTo>
                    <a:pt x="569795" y="1254748"/>
                  </a:lnTo>
                  <a:cubicBezTo>
                    <a:pt x="569795" y="1268200"/>
                    <a:pt x="564451" y="1281101"/>
                    <a:pt x="554939" y="1290613"/>
                  </a:cubicBezTo>
                  <a:cubicBezTo>
                    <a:pt x="545427" y="1300125"/>
                    <a:pt x="532526" y="1305469"/>
                    <a:pt x="519074" y="1305469"/>
                  </a:cubicBezTo>
                  <a:lnTo>
                    <a:pt x="50721" y="1305469"/>
                  </a:lnTo>
                  <a:cubicBezTo>
                    <a:pt x="37269" y="1305469"/>
                    <a:pt x="24368" y="1300125"/>
                    <a:pt x="14856" y="1290613"/>
                  </a:cubicBezTo>
                  <a:cubicBezTo>
                    <a:pt x="5344" y="1281101"/>
                    <a:pt x="0" y="1268200"/>
                    <a:pt x="0" y="1254748"/>
                  </a:cubicBezTo>
                  <a:lnTo>
                    <a:pt x="0" y="50721"/>
                  </a:lnTo>
                  <a:cubicBezTo>
                    <a:pt x="0" y="37269"/>
                    <a:pt x="5344" y="24368"/>
                    <a:pt x="14856" y="14856"/>
                  </a:cubicBezTo>
                  <a:cubicBezTo>
                    <a:pt x="24368" y="5344"/>
                    <a:pt x="37269" y="0"/>
                    <a:pt x="50721" y="0"/>
                  </a:cubicBezTo>
                  <a:close/>
                </a:path>
              </a:pathLst>
            </a:custGeom>
            <a:solidFill>
              <a:srgbClr val="8EBA44"/>
            </a:solidFill>
            <a:ln cap="sq">
              <a:noFill/>
              <a:miter/>
            </a:ln>
          </p:spPr>
          <p:txBody>
            <a:bodyPr/>
            <a:lstStyle/>
            <a:p>
              <a:endParaRPr lang="lt-LT"/>
            </a:p>
          </p:txBody>
        </p:sp>
        <p:sp>
          <p:nvSpPr>
            <p:cNvPr id="5" name="TextBox 5"/>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6" name="Group 6"/>
          <p:cNvGrpSpPr/>
          <p:nvPr/>
        </p:nvGrpSpPr>
        <p:grpSpPr>
          <a:xfrm>
            <a:off x="1086837" y="3952212"/>
            <a:ext cx="2488992" cy="5481772"/>
            <a:chOff x="0" y="0"/>
            <a:chExt cx="619425" cy="1364226"/>
          </a:xfrm>
        </p:grpSpPr>
        <p:sp>
          <p:nvSpPr>
            <p:cNvPr id="7" name="Freeform 7"/>
            <p:cNvSpPr/>
            <p:nvPr/>
          </p:nvSpPr>
          <p:spPr>
            <a:xfrm>
              <a:off x="0" y="0"/>
              <a:ext cx="619425" cy="1364226"/>
            </a:xfrm>
            <a:custGeom>
              <a:avLst/>
              <a:gdLst/>
              <a:ahLst/>
              <a:cxnLst/>
              <a:rect l="l" t="t" r="r" b="b"/>
              <a:pathLst>
                <a:path w="619425" h="1364226">
                  <a:moveTo>
                    <a:pt x="46657" y="0"/>
                  </a:moveTo>
                  <a:lnTo>
                    <a:pt x="572768" y="0"/>
                  </a:lnTo>
                  <a:cubicBezTo>
                    <a:pt x="585142" y="0"/>
                    <a:pt x="597010" y="4916"/>
                    <a:pt x="605760" y="13666"/>
                  </a:cubicBezTo>
                  <a:cubicBezTo>
                    <a:pt x="614509" y="22415"/>
                    <a:pt x="619425" y="34283"/>
                    <a:pt x="619425" y="46657"/>
                  </a:cubicBezTo>
                  <a:lnTo>
                    <a:pt x="619425" y="1317569"/>
                  </a:lnTo>
                  <a:cubicBezTo>
                    <a:pt x="619425" y="1343337"/>
                    <a:pt x="598536" y="1364226"/>
                    <a:pt x="572768" y="1364226"/>
                  </a:cubicBezTo>
                  <a:lnTo>
                    <a:pt x="46657" y="1364226"/>
                  </a:lnTo>
                  <a:cubicBezTo>
                    <a:pt x="20889" y="1364226"/>
                    <a:pt x="0" y="1343337"/>
                    <a:pt x="0" y="1317569"/>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8" name="TextBox 8"/>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9" name="Group 9"/>
          <p:cNvGrpSpPr/>
          <p:nvPr/>
        </p:nvGrpSpPr>
        <p:grpSpPr>
          <a:xfrm>
            <a:off x="3857149" y="3952212"/>
            <a:ext cx="2488992" cy="5504818"/>
            <a:chOff x="0" y="0"/>
            <a:chExt cx="619425" cy="1369961"/>
          </a:xfrm>
        </p:grpSpPr>
        <p:sp>
          <p:nvSpPr>
            <p:cNvPr id="10" name="Freeform 10"/>
            <p:cNvSpPr/>
            <p:nvPr/>
          </p:nvSpPr>
          <p:spPr>
            <a:xfrm>
              <a:off x="0" y="0"/>
              <a:ext cx="619425" cy="1369961"/>
            </a:xfrm>
            <a:custGeom>
              <a:avLst/>
              <a:gdLst/>
              <a:ahLst/>
              <a:cxnLst/>
              <a:rect l="l" t="t" r="r" b="b"/>
              <a:pathLst>
                <a:path w="619425" h="1369961">
                  <a:moveTo>
                    <a:pt x="46657" y="0"/>
                  </a:moveTo>
                  <a:lnTo>
                    <a:pt x="572768" y="0"/>
                  </a:lnTo>
                  <a:cubicBezTo>
                    <a:pt x="585142" y="0"/>
                    <a:pt x="597010" y="4916"/>
                    <a:pt x="605760" y="13666"/>
                  </a:cubicBezTo>
                  <a:cubicBezTo>
                    <a:pt x="614509" y="22415"/>
                    <a:pt x="619425" y="34283"/>
                    <a:pt x="619425" y="46657"/>
                  </a:cubicBezTo>
                  <a:lnTo>
                    <a:pt x="619425" y="1323304"/>
                  </a:lnTo>
                  <a:cubicBezTo>
                    <a:pt x="619425" y="1349072"/>
                    <a:pt x="598536" y="1369961"/>
                    <a:pt x="572768" y="1369961"/>
                  </a:cubicBezTo>
                  <a:lnTo>
                    <a:pt x="46657" y="1369961"/>
                  </a:lnTo>
                  <a:cubicBezTo>
                    <a:pt x="20889" y="1369961"/>
                    <a:pt x="0" y="1349072"/>
                    <a:pt x="0" y="1323304"/>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11" name="TextBox 11"/>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12" name="Group 12"/>
          <p:cNvGrpSpPr/>
          <p:nvPr/>
        </p:nvGrpSpPr>
        <p:grpSpPr>
          <a:xfrm>
            <a:off x="6580834" y="3952212"/>
            <a:ext cx="2488992" cy="5504818"/>
            <a:chOff x="0" y="0"/>
            <a:chExt cx="619425" cy="1369961"/>
          </a:xfrm>
        </p:grpSpPr>
        <p:sp>
          <p:nvSpPr>
            <p:cNvPr id="13" name="Freeform 13"/>
            <p:cNvSpPr/>
            <p:nvPr/>
          </p:nvSpPr>
          <p:spPr>
            <a:xfrm>
              <a:off x="0" y="0"/>
              <a:ext cx="619425" cy="1369961"/>
            </a:xfrm>
            <a:custGeom>
              <a:avLst/>
              <a:gdLst/>
              <a:ahLst/>
              <a:cxnLst/>
              <a:rect l="l" t="t" r="r" b="b"/>
              <a:pathLst>
                <a:path w="619425" h="1369961">
                  <a:moveTo>
                    <a:pt x="46657" y="0"/>
                  </a:moveTo>
                  <a:lnTo>
                    <a:pt x="572768" y="0"/>
                  </a:lnTo>
                  <a:cubicBezTo>
                    <a:pt x="585142" y="0"/>
                    <a:pt x="597010" y="4916"/>
                    <a:pt x="605760" y="13666"/>
                  </a:cubicBezTo>
                  <a:cubicBezTo>
                    <a:pt x="614509" y="22415"/>
                    <a:pt x="619425" y="34283"/>
                    <a:pt x="619425" y="46657"/>
                  </a:cubicBezTo>
                  <a:lnTo>
                    <a:pt x="619425" y="1323304"/>
                  </a:lnTo>
                  <a:cubicBezTo>
                    <a:pt x="619425" y="1349072"/>
                    <a:pt x="598536" y="1369961"/>
                    <a:pt x="572768" y="1369961"/>
                  </a:cubicBezTo>
                  <a:lnTo>
                    <a:pt x="46657" y="1369961"/>
                  </a:lnTo>
                  <a:cubicBezTo>
                    <a:pt x="20889" y="1369961"/>
                    <a:pt x="0" y="1349072"/>
                    <a:pt x="0" y="1323304"/>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14" name="TextBox 14"/>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15" name="Group 15"/>
          <p:cNvGrpSpPr/>
          <p:nvPr/>
        </p:nvGrpSpPr>
        <p:grpSpPr>
          <a:xfrm>
            <a:off x="9322089" y="3952212"/>
            <a:ext cx="2488992" cy="5504818"/>
            <a:chOff x="0" y="0"/>
            <a:chExt cx="619425" cy="1369961"/>
          </a:xfrm>
        </p:grpSpPr>
        <p:sp>
          <p:nvSpPr>
            <p:cNvPr id="16" name="Freeform 16"/>
            <p:cNvSpPr/>
            <p:nvPr/>
          </p:nvSpPr>
          <p:spPr>
            <a:xfrm>
              <a:off x="0" y="0"/>
              <a:ext cx="619425" cy="1369961"/>
            </a:xfrm>
            <a:custGeom>
              <a:avLst/>
              <a:gdLst/>
              <a:ahLst/>
              <a:cxnLst/>
              <a:rect l="l" t="t" r="r" b="b"/>
              <a:pathLst>
                <a:path w="619425" h="1369961">
                  <a:moveTo>
                    <a:pt x="46657" y="0"/>
                  </a:moveTo>
                  <a:lnTo>
                    <a:pt x="572768" y="0"/>
                  </a:lnTo>
                  <a:cubicBezTo>
                    <a:pt x="585142" y="0"/>
                    <a:pt x="597010" y="4916"/>
                    <a:pt x="605760" y="13666"/>
                  </a:cubicBezTo>
                  <a:cubicBezTo>
                    <a:pt x="614509" y="22415"/>
                    <a:pt x="619425" y="34283"/>
                    <a:pt x="619425" y="46657"/>
                  </a:cubicBezTo>
                  <a:lnTo>
                    <a:pt x="619425" y="1323304"/>
                  </a:lnTo>
                  <a:cubicBezTo>
                    <a:pt x="619425" y="1349072"/>
                    <a:pt x="598536" y="1369961"/>
                    <a:pt x="572768" y="1369961"/>
                  </a:cubicBezTo>
                  <a:lnTo>
                    <a:pt x="46657" y="1369961"/>
                  </a:lnTo>
                  <a:cubicBezTo>
                    <a:pt x="20889" y="1369961"/>
                    <a:pt x="0" y="1349072"/>
                    <a:pt x="0" y="1323304"/>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17" name="TextBox 17"/>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18" name="Group 18"/>
          <p:cNvGrpSpPr/>
          <p:nvPr/>
        </p:nvGrpSpPr>
        <p:grpSpPr>
          <a:xfrm>
            <a:off x="12053819" y="3952212"/>
            <a:ext cx="2488992" cy="5504818"/>
            <a:chOff x="0" y="0"/>
            <a:chExt cx="619425" cy="1369961"/>
          </a:xfrm>
        </p:grpSpPr>
        <p:sp>
          <p:nvSpPr>
            <p:cNvPr id="19" name="Freeform 19"/>
            <p:cNvSpPr/>
            <p:nvPr/>
          </p:nvSpPr>
          <p:spPr>
            <a:xfrm>
              <a:off x="0" y="0"/>
              <a:ext cx="619425" cy="1369961"/>
            </a:xfrm>
            <a:custGeom>
              <a:avLst/>
              <a:gdLst/>
              <a:ahLst/>
              <a:cxnLst/>
              <a:rect l="l" t="t" r="r" b="b"/>
              <a:pathLst>
                <a:path w="619425" h="1369961">
                  <a:moveTo>
                    <a:pt x="46657" y="0"/>
                  </a:moveTo>
                  <a:lnTo>
                    <a:pt x="572768" y="0"/>
                  </a:lnTo>
                  <a:cubicBezTo>
                    <a:pt x="585142" y="0"/>
                    <a:pt x="597010" y="4916"/>
                    <a:pt x="605760" y="13666"/>
                  </a:cubicBezTo>
                  <a:cubicBezTo>
                    <a:pt x="614509" y="22415"/>
                    <a:pt x="619425" y="34283"/>
                    <a:pt x="619425" y="46657"/>
                  </a:cubicBezTo>
                  <a:lnTo>
                    <a:pt x="619425" y="1323304"/>
                  </a:lnTo>
                  <a:cubicBezTo>
                    <a:pt x="619425" y="1349072"/>
                    <a:pt x="598536" y="1369961"/>
                    <a:pt x="572768" y="1369961"/>
                  </a:cubicBezTo>
                  <a:lnTo>
                    <a:pt x="46657" y="1369961"/>
                  </a:lnTo>
                  <a:cubicBezTo>
                    <a:pt x="20889" y="1369961"/>
                    <a:pt x="0" y="1349072"/>
                    <a:pt x="0" y="1323304"/>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20" name="TextBox 20"/>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21" name="Group 21"/>
          <p:cNvGrpSpPr/>
          <p:nvPr/>
        </p:nvGrpSpPr>
        <p:grpSpPr>
          <a:xfrm>
            <a:off x="14770308" y="3952212"/>
            <a:ext cx="2488992" cy="5504818"/>
            <a:chOff x="0" y="0"/>
            <a:chExt cx="619425" cy="1369961"/>
          </a:xfrm>
        </p:grpSpPr>
        <p:sp>
          <p:nvSpPr>
            <p:cNvPr id="22" name="Freeform 22"/>
            <p:cNvSpPr/>
            <p:nvPr/>
          </p:nvSpPr>
          <p:spPr>
            <a:xfrm>
              <a:off x="0" y="0"/>
              <a:ext cx="619425" cy="1369961"/>
            </a:xfrm>
            <a:custGeom>
              <a:avLst/>
              <a:gdLst/>
              <a:ahLst/>
              <a:cxnLst/>
              <a:rect l="l" t="t" r="r" b="b"/>
              <a:pathLst>
                <a:path w="619425" h="1369961">
                  <a:moveTo>
                    <a:pt x="46657" y="0"/>
                  </a:moveTo>
                  <a:lnTo>
                    <a:pt x="572768" y="0"/>
                  </a:lnTo>
                  <a:cubicBezTo>
                    <a:pt x="585142" y="0"/>
                    <a:pt x="597010" y="4916"/>
                    <a:pt x="605760" y="13666"/>
                  </a:cubicBezTo>
                  <a:cubicBezTo>
                    <a:pt x="614509" y="22415"/>
                    <a:pt x="619425" y="34283"/>
                    <a:pt x="619425" y="46657"/>
                  </a:cubicBezTo>
                  <a:lnTo>
                    <a:pt x="619425" y="1323304"/>
                  </a:lnTo>
                  <a:cubicBezTo>
                    <a:pt x="619425" y="1349072"/>
                    <a:pt x="598536" y="1369961"/>
                    <a:pt x="572768" y="1369961"/>
                  </a:cubicBezTo>
                  <a:lnTo>
                    <a:pt x="46657" y="1369961"/>
                  </a:lnTo>
                  <a:cubicBezTo>
                    <a:pt x="20889" y="1369961"/>
                    <a:pt x="0" y="1349072"/>
                    <a:pt x="0" y="1323304"/>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23" name="TextBox 23"/>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24" name="Group 24"/>
          <p:cNvGrpSpPr/>
          <p:nvPr/>
        </p:nvGrpSpPr>
        <p:grpSpPr>
          <a:xfrm>
            <a:off x="1086837" y="2652743"/>
            <a:ext cx="2488992" cy="1154886"/>
            <a:chOff x="0" y="0"/>
            <a:chExt cx="619425" cy="287412"/>
          </a:xfrm>
        </p:grpSpPr>
        <p:sp>
          <p:nvSpPr>
            <p:cNvPr id="25" name="Freeform 25"/>
            <p:cNvSpPr/>
            <p:nvPr/>
          </p:nvSpPr>
          <p:spPr>
            <a:xfrm>
              <a:off x="0" y="0"/>
              <a:ext cx="619425" cy="287412"/>
            </a:xfrm>
            <a:custGeom>
              <a:avLst/>
              <a:gdLst/>
              <a:ahLst/>
              <a:cxnLst/>
              <a:rect l="l" t="t" r="r" b="b"/>
              <a:pathLst>
                <a:path w="619425" h="287412">
                  <a:moveTo>
                    <a:pt x="46657" y="0"/>
                  </a:moveTo>
                  <a:lnTo>
                    <a:pt x="572768" y="0"/>
                  </a:lnTo>
                  <a:cubicBezTo>
                    <a:pt x="585142" y="0"/>
                    <a:pt x="597010" y="4916"/>
                    <a:pt x="605760" y="13666"/>
                  </a:cubicBezTo>
                  <a:cubicBezTo>
                    <a:pt x="614509" y="22415"/>
                    <a:pt x="619425" y="34283"/>
                    <a:pt x="619425" y="46657"/>
                  </a:cubicBezTo>
                  <a:lnTo>
                    <a:pt x="619425" y="240755"/>
                  </a:lnTo>
                  <a:cubicBezTo>
                    <a:pt x="619425" y="253129"/>
                    <a:pt x="614509" y="264996"/>
                    <a:pt x="605760" y="273746"/>
                  </a:cubicBezTo>
                  <a:cubicBezTo>
                    <a:pt x="597010" y="282496"/>
                    <a:pt x="585142" y="287412"/>
                    <a:pt x="572768" y="287412"/>
                  </a:cubicBezTo>
                  <a:lnTo>
                    <a:pt x="46657" y="287412"/>
                  </a:lnTo>
                  <a:cubicBezTo>
                    <a:pt x="20889" y="287412"/>
                    <a:pt x="0" y="266523"/>
                    <a:pt x="0" y="240755"/>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26" name="TextBox 26"/>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27" name="Group 27"/>
          <p:cNvGrpSpPr/>
          <p:nvPr/>
        </p:nvGrpSpPr>
        <p:grpSpPr>
          <a:xfrm>
            <a:off x="3857149" y="2652743"/>
            <a:ext cx="2488992" cy="1154886"/>
            <a:chOff x="0" y="0"/>
            <a:chExt cx="619425" cy="287412"/>
          </a:xfrm>
        </p:grpSpPr>
        <p:sp>
          <p:nvSpPr>
            <p:cNvPr id="28" name="Freeform 28"/>
            <p:cNvSpPr/>
            <p:nvPr/>
          </p:nvSpPr>
          <p:spPr>
            <a:xfrm>
              <a:off x="0" y="0"/>
              <a:ext cx="619425" cy="287412"/>
            </a:xfrm>
            <a:custGeom>
              <a:avLst/>
              <a:gdLst/>
              <a:ahLst/>
              <a:cxnLst/>
              <a:rect l="l" t="t" r="r" b="b"/>
              <a:pathLst>
                <a:path w="619425" h="287412">
                  <a:moveTo>
                    <a:pt x="46657" y="0"/>
                  </a:moveTo>
                  <a:lnTo>
                    <a:pt x="572768" y="0"/>
                  </a:lnTo>
                  <a:cubicBezTo>
                    <a:pt x="585142" y="0"/>
                    <a:pt x="597010" y="4916"/>
                    <a:pt x="605760" y="13666"/>
                  </a:cubicBezTo>
                  <a:cubicBezTo>
                    <a:pt x="614509" y="22415"/>
                    <a:pt x="619425" y="34283"/>
                    <a:pt x="619425" y="46657"/>
                  </a:cubicBezTo>
                  <a:lnTo>
                    <a:pt x="619425" y="240755"/>
                  </a:lnTo>
                  <a:cubicBezTo>
                    <a:pt x="619425" y="253129"/>
                    <a:pt x="614509" y="264996"/>
                    <a:pt x="605760" y="273746"/>
                  </a:cubicBezTo>
                  <a:cubicBezTo>
                    <a:pt x="597010" y="282496"/>
                    <a:pt x="585142" y="287412"/>
                    <a:pt x="572768" y="287412"/>
                  </a:cubicBezTo>
                  <a:lnTo>
                    <a:pt x="46657" y="287412"/>
                  </a:lnTo>
                  <a:cubicBezTo>
                    <a:pt x="20889" y="287412"/>
                    <a:pt x="0" y="266523"/>
                    <a:pt x="0" y="240755"/>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29" name="TextBox 29"/>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30" name="Group 30"/>
          <p:cNvGrpSpPr/>
          <p:nvPr/>
        </p:nvGrpSpPr>
        <p:grpSpPr>
          <a:xfrm>
            <a:off x="6580834" y="2652743"/>
            <a:ext cx="2488992" cy="1154886"/>
            <a:chOff x="0" y="0"/>
            <a:chExt cx="619425" cy="287412"/>
          </a:xfrm>
        </p:grpSpPr>
        <p:sp>
          <p:nvSpPr>
            <p:cNvPr id="31" name="Freeform 31"/>
            <p:cNvSpPr/>
            <p:nvPr/>
          </p:nvSpPr>
          <p:spPr>
            <a:xfrm>
              <a:off x="0" y="0"/>
              <a:ext cx="619425" cy="287412"/>
            </a:xfrm>
            <a:custGeom>
              <a:avLst/>
              <a:gdLst/>
              <a:ahLst/>
              <a:cxnLst/>
              <a:rect l="l" t="t" r="r" b="b"/>
              <a:pathLst>
                <a:path w="619425" h="287412">
                  <a:moveTo>
                    <a:pt x="46657" y="0"/>
                  </a:moveTo>
                  <a:lnTo>
                    <a:pt x="572768" y="0"/>
                  </a:lnTo>
                  <a:cubicBezTo>
                    <a:pt x="585142" y="0"/>
                    <a:pt x="597010" y="4916"/>
                    <a:pt x="605760" y="13666"/>
                  </a:cubicBezTo>
                  <a:cubicBezTo>
                    <a:pt x="614509" y="22415"/>
                    <a:pt x="619425" y="34283"/>
                    <a:pt x="619425" y="46657"/>
                  </a:cubicBezTo>
                  <a:lnTo>
                    <a:pt x="619425" y="240755"/>
                  </a:lnTo>
                  <a:cubicBezTo>
                    <a:pt x="619425" y="253129"/>
                    <a:pt x="614509" y="264996"/>
                    <a:pt x="605760" y="273746"/>
                  </a:cubicBezTo>
                  <a:cubicBezTo>
                    <a:pt x="597010" y="282496"/>
                    <a:pt x="585142" y="287412"/>
                    <a:pt x="572768" y="287412"/>
                  </a:cubicBezTo>
                  <a:lnTo>
                    <a:pt x="46657" y="287412"/>
                  </a:lnTo>
                  <a:cubicBezTo>
                    <a:pt x="20889" y="287412"/>
                    <a:pt x="0" y="266523"/>
                    <a:pt x="0" y="240755"/>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32" name="TextBox 32"/>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33" name="Group 33"/>
          <p:cNvGrpSpPr/>
          <p:nvPr/>
        </p:nvGrpSpPr>
        <p:grpSpPr>
          <a:xfrm>
            <a:off x="9355576" y="2692551"/>
            <a:ext cx="2488992" cy="1154886"/>
            <a:chOff x="0" y="0"/>
            <a:chExt cx="619425" cy="287412"/>
          </a:xfrm>
        </p:grpSpPr>
        <p:sp>
          <p:nvSpPr>
            <p:cNvPr id="34" name="Freeform 34"/>
            <p:cNvSpPr/>
            <p:nvPr/>
          </p:nvSpPr>
          <p:spPr>
            <a:xfrm>
              <a:off x="0" y="0"/>
              <a:ext cx="619425" cy="287412"/>
            </a:xfrm>
            <a:custGeom>
              <a:avLst/>
              <a:gdLst/>
              <a:ahLst/>
              <a:cxnLst/>
              <a:rect l="l" t="t" r="r" b="b"/>
              <a:pathLst>
                <a:path w="619425" h="287412">
                  <a:moveTo>
                    <a:pt x="46657" y="0"/>
                  </a:moveTo>
                  <a:lnTo>
                    <a:pt x="572768" y="0"/>
                  </a:lnTo>
                  <a:cubicBezTo>
                    <a:pt x="585142" y="0"/>
                    <a:pt x="597010" y="4916"/>
                    <a:pt x="605760" y="13666"/>
                  </a:cubicBezTo>
                  <a:cubicBezTo>
                    <a:pt x="614509" y="22415"/>
                    <a:pt x="619425" y="34283"/>
                    <a:pt x="619425" y="46657"/>
                  </a:cubicBezTo>
                  <a:lnTo>
                    <a:pt x="619425" y="240755"/>
                  </a:lnTo>
                  <a:cubicBezTo>
                    <a:pt x="619425" y="253129"/>
                    <a:pt x="614509" y="264996"/>
                    <a:pt x="605760" y="273746"/>
                  </a:cubicBezTo>
                  <a:cubicBezTo>
                    <a:pt x="597010" y="282496"/>
                    <a:pt x="585142" y="287412"/>
                    <a:pt x="572768" y="287412"/>
                  </a:cubicBezTo>
                  <a:lnTo>
                    <a:pt x="46657" y="287412"/>
                  </a:lnTo>
                  <a:cubicBezTo>
                    <a:pt x="20889" y="287412"/>
                    <a:pt x="0" y="266523"/>
                    <a:pt x="0" y="240755"/>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35" name="TextBox 35"/>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36" name="Group 36"/>
          <p:cNvGrpSpPr/>
          <p:nvPr/>
        </p:nvGrpSpPr>
        <p:grpSpPr>
          <a:xfrm>
            <a:off x="12082693" y="2692551"/>
            <a:ext cx="2488992" cy="1154886"/>
            <a:chOff x="0" y="0"/>
            <a:chExt cx="619425" cy="287412"/>
          </a:xfrm>
        </p:grpSpPr>
        <p:sp>
          <p:nvSpPr>
            <p:cNvPr id="37" name="Freeform 37"/>
            <p:cNvSpPr/>
            <p:nvPr/>
          </p:nvSpPr>
          <p:spPr>
            <a:xfrm>
              <a:off x="0" y="0"/>
              <a:ext cx="619425" cy="287412"/>
            </a:xfrm>
            <a:custGeom>
              <a:avLst/>
              <a:gdLst/>
              <a:ahLst/>
              <a:cxnLst/>
              <a:rect l="l" t="t" r="r" b="b"/>
              <a:pathLst>
                <a:path w="619425" h="287412">
                  <a:moveTo>
                    <a:pt x="46657" y="0"/>
                  </a:moveTo>
                  <a:lnTo>
                    <a:pt x="572768" y="0"/>
                  </a:lnTo>
                  <a:cubicBezTo>
                    <a:pt x="585142" y="0"/>
                    <a:pt x="597010" y="4916"/>
                    <a:pt x="605760" y="13666"/>
                  </a:cubicBezTo>
                  <a:cubicBezTo>
                    <a:pt x="614509" y="22415"/>
                    <a:pt x="619425" y="34283"/>
                    <a:pt x="619425" y="46657"/>
                  </a:cubicBezTo>
                  <a:lnTo>
                    <a:pt x="619425" y="240755"/>
                  </a:lnTo>
                  <a:cubicBezTo>
                    <a:pt x="619425" y="253129"/>
                    <a:pt x="614509" y="264996"/>
                    <a:pt x="605760" y="273746"/>
                  </a:cubicBezTo>
                  <a:cubicBezTo>
                    <a:pt x="597010" y="282496"/>
                    <a:pt x="585142" y="287412"/>
                    <a:pt x="572768" y="287412"/>
                  </a:cubicBezTo>
                  <a:lnTo>
                    <a:pt x="46657" y="287412"/>
                  </a:lnTo>
                  <a:cubicBezTo>
                    <a:pt x="20889" y="287412"/>
                    <a:pt x="0" y="266523"/>
                    <a:pt x="0" y="240755"/>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38" name="TextBox 38"/>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39" name="Group 39"/>
          <p:cNvGrpSpPr/>
          <p:nvPr/>
        </p:nvGrpSpPr>
        <p:grpSpPr>
          <a:xfrm>
            <a:off x="14770308" y="2692551"/>
            <a:ext cx="2488992" cy="1154886"/>
            <a:chOff x="0" y="0"/>
            <a:chExt cx="619425" cy="287412"/>
          </a:xfrm>
        </p:grpSpPr>
        <p:sp>
          <p:nvSpPr>
            <p:cNvPr id="40" name="Freeform 40"/>
            <p:cNvSpPr/>
            <p:nvPr/>
          </p:nvSpPr>
          <p:spPr>
            <a:xfrm>
              <a:off x="0" y="0"/>
              <a:ext cx="619425" cy="287412"/>
            </a:xfrm>
            <a:custGeom>
              <a:avLst/>
              <a:gdLst/>
              <a:ahLst/>
              <a:cxnLst/>
              <a:rect l="l" t="t" r="r" b="b"/>
              <a:pathLst>
                <a:path w="619425" h="287412">
                  <a:moveTo>
                    <a:pt x="46657" y="0"/>
                  </a:moveTo>
                  <a:lnTo>
                    <a:pt x="572768" y="0"/>
                  </a:lnTo>
                  <a:cubicBezTo>
                    <a:pt x="585142" y="0"/>
                    <a:pt x="597010" y="4916"/>
                    <a:pt x="605760" y="13666"/>
                  </a:cubicBezTo>
                  <a:cubicBezTo>
                    <a:pt x="614509" y="22415"/>
                    <a:pt x="619425" y="34283"/>
                    <a:pt x="619425" y="46657"/>
                  </a:cubicBezTo>
                  <a:lnTo>
                    <a:pt x="619425" y="240755"/>
                  </a:lnTo>
                  <a:cubicBezTo>
                    <a:pt x="619425" y="253129"/>
                    <a:pt x="614509" y="264996"/>
                    <a:pt x="605760" y="273746"/>
                  </a:cubicBezTo>
                  <a:cubicBezTo>
                    <a:pt x="597010" y="282496"/>
                    <a:pt x="585142" y="287412"/>
                    <a:pt x="572768" y="287412"/>
                  </a:cubicBezTo>
                  <a:lnTo>
                    <a:pt x="46657" y="287412"/>
                  </a:lnTo>
                  <a:cubicBezTo>
                    <a:pt x="20889" y="287412"/>
                    <a:pt x="0" y="266523"/>
                    <a:pt x="0" y="240755"/>
                  </a:cubicBezTo>
                  <a:lnTo>
                    <a:pt x="0" y="46657"/>
                  </a:lnTo>
                  <a:cubicBezTo>
                    <a:pt x="0" y="20889"/>
                    <a:pt x="20889" y="0"/>
                    <a:pt x="46657" y="0"/>
                  </a:cubicBezTo>
                  <a:close/>
                </a:path>
              </a:pathLst>
            </a:custGeom>
            <a:solidFill>
              <a:srgbClr val="EEEEEF"/>
            </a:solidFill>
            <a:ln cap="sq">
              <a:noFill/>
              <a:miter/>
            </a:ln>
          </p:spPr>
          <p:txBody>
            <a:bodyPr/>
            <a:lstStyle/>
            <a:p>
              <a:endParaRPr lang="lt-LT"/>
            </a:p>
          </p:txBody>
        </p:sp>
        <p:sp>
          <p:nvSpPr>
            <p:cNvPr id="41" name="TextBox 41"/>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42" name="Group 42"/>
          <p:cNvGrpSpPr/>
          <p:nvPr/>
        </p:nvGrpSpPr>
        <p:grpSpPr>
          <a:xfrm>
            <a:off x="1186550" y="2735837"/>
            <a:ext cx="2289566" cy="988698"/>
            <a:chOff x="0" y="0"/>
            <a:chExt cx="569795" cy="246053"/>
          </a:xfrm>
        </p:grpSpPr>
        <p:sp>
          <p:nvSpPr>
            <p:cNvPr id="43" name="Freeform 43"/>
            <p:cNvSpPr/>
            <p:nvPr/>
          </p:nvSpPr>
          <p:spPr>
            <a:xfrm>
              <a:off x="0" y="0"/>
              <a:ext cx="569795" cy="246053"/>
            </a:xfrm>
            <a:custGeom>
              <a:avLst/>
              <a:gdLst/>
              <a:ahLst/>
              <a:cxnLst/>
              <a:rect l="l" t="t" r="r" b="b"/>
              <a:pathLst>
                <a:path w="569795" h="246053">
                  <a:moveTo>
                    <a:pt x="50721" y="0"/>
                  </a:moveTo>
                  <a:lnTo>
                    <a:pt x="519074" y="0"/>
                  </a:lnTo>
                  <a:cubicBezTo>
                    <a:pt x="532526" y="0"/>
                    <a:pt x="545427" y="5344"/>
                    <a:pt x="554939" y="14856"/>
                  </a:cubicBezTo>
                  <a:cubicBezTo>
                    <a:pt x="564451" y="24368"/>
                    <a:pt x="569795" y="37269"/>
                    <a:pt x="569795" y="50721"/>
                  </a:cubicBezTo>
                  <a:lnTo>
                    <a:pt x="569795" y="195332"/>
                  </a:lnTo>
                  <a:cubicBezTo>
                    <a:pt x="569795" y="208784"/>
                    <a:pt x="564451" y="221685"/>
                    <a:pt x="554939" y="231197"/>
                  </a:cubicBezTo>
                  <a:cubicBezTo>
                    <a:pt x="545427" y="240709"/>
                    <a:pt x="532526" y="246053"/>
                    <a:pt x="519074" y="246053"/>
                  </a:cubicBezTo>
                  <a:lnTo>
                    <a:pt x="50721" y="246053"/>
                  </a:lnTo>
                  <a:cubicBezTo>
                    <a:pt x="37269" y="246053"/>
                    <a:pt x="24368" y="240709"/>
                    <a:pt x="14856" y="231197"/>
                  </a:cubicBezTo>
                  <a:cubicBezTo>
                    <a:pt x="5344" y="221685"/>
                    <a:pt x="0" y="208784"/>
                    <a:pt x="0" y="195332"/>
                  </a:cubicBezTo>
                  <a:lnTo>
                    <a:pt x="0" y="50721"/>
                  </a:lnTo>
                  <a:cubicBezTo>
                    <a:pt x="0" y="37269"/>
                    <a:pt x="5344" y="24368"/>
                    <a:pt x="14856" y="14856"/>
                  </a:cubicBezTo>
                  <a:cubicBezTo>
                    <a:pt x="24368" y="5344"/>
                    <a:pt x="37269" y="0"/>
                    <a:pt x="50721" y="0"/>
                  </a:cubicBezTo>
                  <a:close/>
                </a:path>
              </a:pathLst>
            </a:custGeom>
            <a:solidFill>
              <a:srgbClr val="8EBA44"/>
            </a:solidFill>
            <a:ln cap="sq">
              <a:noFill/>
              <a:miter/>
            </a:ln>
          </p:spPr>
          <p:txBody>
            <a:bodyPr/>
            <a:lstStyle/>
            <a:p>
              <a:endParaRPr lang="lt-LT"/>
            </a:p>
          </p:txBody>
        </p:sp>
        <p:sp>
          <p:nvSpPr>
            <p:cNvPr id="44" name="TextBox 44"/>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45" name="Group 45"/>
          <p:cNvGrpSpPr/>
          <p:nvPr/>
        </p:nvGrpSpPr>
        <p:grpSpPr>
          <a:xfrm>
            <a:off x="3933549" y="2735837"/>
            <a:ext cx="2289566" cy="988698"/>
            <a:chOff x="0" y="0"/>
            <a:chExt cx="569795" cy="246053"/>
          </a:xfrm>
        </p:grpSpPr>
        <p:sp>
          <p:nvSpPr>
            <p:cNvPr id="46" name="Freeform 46"/>
            <p:cNvSpPr/>
            <p:nvPr/>
          </p:nvSpPr>
          <p:spPr>
            <a:xfrm>
              <a:off x="0" y="0"/>
              <a:ext cx="569795" cy="246053"/>
            </a:xfrm>
            <a:custGeom>
              <a:avLst/>
              <a:gdLst/>
              <a:ahLst/>
              <a:cxnLst/>
              <a:rect l="l" t="t" r="r" b="b"/>
              <a:pathLst>
                <a:path w="569795" h="246053">
                  <a:moveTo>
                    <a:pt x="50721" y="0"/>
                  </a:moveTo>
                  <a:lnTo>
                    <a:pt x="519074" y="0"/>
                  </a:lnTo>
                  <a:cubicBezTo>
                    <a:pt x="532526" y="0"/>
                    <a:pt x="545427" y="5344"/>
                    <a:pt x="554939" y="14856"/>
                  </a:cubicBezTo>
                  <a:cubicBezTo>
                    <a:pt x="564451" y="24368"/>
                    <a:pt x="569795" y="37269"/>
                    <a:pt x="569795" y="50721"/>
                  </a:cubicBezTo>
                  <a:lnTo>
                    <a:pt x="569795" y="195332"/>
                  </a:lnTo>
                  <a:cubicBezTo>
                    <a:pt x="569795" y="208784"/>
                    <a:pt x="564451" y="221685"/>
                    <a:pt x="554939" y="231197"/>
                  </a:cubicBezTo>
                  <a:cubicBezTo>
                    <a:pt x="545427" y="240709"/>
                    <a:pt x="532526" y="246053"/>
                    <a:pt x="519074" y="246053"/>
                  </a:cubicBezTo>
                  <a:lnTo>
                    <a:pt x="50721" y="246053"/>
                  </a:lnTo>
                  <a:cubicBezTo>
                    <a:pt x="37269" y="246053"/>
                    <a:pt x="24368" y="240709"/>
                    <a:pt x="14856" y="231197"/>
                  </a:cubicBezTo>
                  <a:cubicBezTo>
                    <a:pt x="5344" y="221685"/>
                    <a:pt x="0" y="208784"/>
                    <a:pt x="0" y="195332"/>
                  </a:cubicBezTo>
                  <a:lnTo>
                    <a:pt x="0" y="50721"/>
                  </a:lnTo>
                  <a:cubicBezTo>
                    <a:pt x="0" y="37269"/>
                    <a:pt x="5344" y="24368"/>
                    <a:pt x="14856" y="14856"/>
                  </a:cubicBezTo>
                  <a:cubicBezTo>
                    <a:pt x="24368" y="5344"/>
                    <a:pt x="37269" y="0"/>
                    <a:pt x="50721" y="0"/>
                  </a:cubicBezTo>
                  <a:close/>
                </a:path>
              </a:pathLst>
            </a:custGeom>
            <a:solidFill>
              <a:srgbClr val="59963D"/>
            </a:solidFill>
            <a:ln cap="sq">
              <a:noFill/>
              <a:miter/>
            </a:ln>
          </p:spPr>
          <p:txBody>
            <a:bodyPr/>
            <a:lstStyle/>
            <a:p>
              <a:endParaRPr lang="lt-LT"/>
            </a:p>
          </p:txBody>
        </p:sp>
        <p:sp>
          <p:nvSpPr>
            <p:cNvPr id="47" name="TextBox 47"/>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48" name="Group 48"/>
          <p:cNvGrpSpPr/>
          <p:nvPr/>
        </p:nvGrpSpPr>
        <p:grpSpPr>
          <a:xfrm>
            <a:off x="6680547" y="2735837"/>
            <a:ext cx="2289566" cy="988698"/>
            <a:chOff x="0" y="0"/>
            <a:chExt cx="569795" cy="246053"/>
          </a:xfrm>
        </p:grpSpPr>
        <p:sp>
          <p:nvSpPr>
            <p:cNvPr id="49" name="Freeform 49"/>
            <p:cNvSpPr/>
            <p:nvPr/>
          </p:nvSpPr>
          <p:spPr>
            <a:xfrm>
              <a:off x="0" y="0"/>
              <a:ext cx="569795" cy="246053"/>
            </a:xfrm>
            <a:custGeom>
              <a:avLst/>
              <a:gdLst/>
              <a:ahLst/>
              <a:cxnLst/>
              <a:rect l="l" t="t" r="r" b="b"/>
              <a:pathLst>
                <a:path w="569795" h="246053">
                  <a:moveTo>
                    <a:pt x="50721" y="0"/>
                  </a:moveTo>
                  <a:lnTo>
                    <a:pt x="519074" y="0"/>
                  </a:lnTo>
                  <a:cubicBezTo>
                    <a:pt x="532526" y="0"/>
                    <a:pt x="545427" y="5344"/>
                    <a:pt x="554939" y="14856"/>
                  </a:cubicBezTo>
                  <a:cubicBezTo>
                    <a:pt x="564451" y="24368"/>
                    <a:pt x="569795" y="37269"/>
                    <a:pt x="569795" y="50721"/>
                  </a:cubicBezTo>
                  <a:lnTo>
                    <a:pt x="569795" y="195332"/>
                  </a:lnTo>
                  <a:cubicBezTo>
                    <a:pt x="569795" y="208784"/>
                    <a:pt x="564451" y="221685"/>
                    <a:pt x="554939" y="231197"/>
                  </a:cubicBezTo>
                  <a:cubicBezTo>
                    <a:pt x="545427" y="240709"/>
                    <a:pt x="532526" y="246053"/>
                    <a:pt x="519074" y="246053"/>
                  </a:cubicBezTo>
                  <a:lnTo>
                    <a:pt x="50721" y="246053"/>
                  </a:lnTo>
                  <a:cubicBezTo>
                    <a:pt x="37269" y="246053"/>
                    <a:pt x="24368" y="240709"/>
                    <a:pt x="14856" y="231197"/>
                  </a:cubicBezTo>
                  <a:cubicBezTo>
                    <a:pt x="5344" y="221685"/>
                    <a:pt x="0" y="208784"/>
                    <a:pt x="0" y="195332"/>
                  </a:cubicBezTo>
                  <a:lnTo>
                    <a:pt x="0" y="50721"/>
                  </a:lnTo>
                  <a:cubicBezTo>
                    <a:pt x="0" y="37269"/>
                    <a:pt x="5344" y="24368"/>
                    <a:pt x="14856" y="14856"/>
                  </a:cubicBezTo>
                  <a:cubicBezTo>
                    <a:pt x="24368" y="5344"/>
                    <a:pt x="37269" y="0"/>
                    <a:pt x="50721" y="0"/>
                  </a:cubicBezTo>
                  <a:close/>
                </a:path>
              </a:pathLst>
            </a:custGeom>
            <a:solidFill>
              <a:srgbClr val="8EBA44"/>
            </a:solidFill>
            <a:ln cap="sq">
              <a:noFill/>
              <a:miter/>
            </a:ln>
          </p:spPr>
          <p:txBody>
            <a:bodyPr/>
            <a:lstStyle/>
            <a:p>
              <a:endParaRPr lang="lt-LT"/>
            </a:p>
          </p:txBody>
        </p:sp>
        <p:sp>
          <p:nvSpPr>
            <p:cNvPr id="50" name="TextBox 50"/>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51" name="Group 51"/>
          <p:cNvGrpSpPr/>
          <p:nvPr/>
        </p:nvGrpSpPr>
        <p:grpSpPr>
          <a:xfrm>
            <a:off x="9455289" y="2775645"/>
            <a:ext cx="2289566" cy="988698"/>
            <a:chOff x="0" y="0"/>
            <a:chExt cx="569795" cy="246053"/>
          </a:xfrm>
        </p:grpSpPr>
        <p:sp>
          <p:nvSpPr>
            <p:cNvPr id="52" name="Freeform 52"/>
            <p:cNvSpPr/>
            <p:nvPr/>
          </p:nvSpPr>
          <p:spPr>
            <a:xfrm>
              <a:off x="0" y="0"/>
              <a:ext cx="569795" cy="246053"/>
            </a:xfrm>
            <a:custGeom>
              <a:avLst/>
              <a:gdLst/>
              <a:ahLst/>
              <a:cxnLst/>
              <a:rect l="l" t="t" r="r" b="b"/>
              <a:pathLst>
                <a:path w="569795" h="246053">
                  <a:moveTo>
                    <a:pt x="50721" y="0"/>
                  </a:moveTo>
                  <a:lnTo>
                    <a:pt x="519074" y="0"/>
                  </a:lnTo>
                  <a:cubicBezTo>
                    <a:pt x="532526" y="0"/>
                    <a:pt x="545427" y="5344"/>
                    <a:pt x="554939" y="14856"/>
                  </a:cubicBezTo>
                  <a:cubicBezTo>
                    <a:pt x="564451" y="24368"/>
                    <a:pt x="569795" y="37269"/>
                    <a:pt x="569795" y="50721"/>
                  </a:cubicBezTo>
                  <a:lnTo>
                    <a:pt x="569795" y="195332"/>
                  </a:lnTo>
                  <a:cubicBezTo>
                    <a:pt x="569795" y="208784"/>
                    <a:pt x="564451" y="221685"/>
                    <a:pt x="554939" y="231197"/>
                  </a:cubicBezTo>
                  <a:cubicBezTo>
                    <a:pt x="545427" y="240709"/>
                    <a:pt x="532526" y="246053"/>
                    <a:pt x="519074" y="246053"/>
                  </a:cubicBezTo>
                  <a:lnTo>
                    <a:pt x="50721" y="246053"/>
                  </a:lnTo>
                  <a:cubicBezTo>
                    <a:pt x="37269" y="246053"/>
                    <a:pt x="24368" y="240709"/>
                    <a:pt x="14856" y="231197"/>
                  </a:cubicBezTo>
                  <a:cubicBezTo>
                    <a:pt x="5344" y="221685"/>
                    <a:pt x="0" y="208784"/>
                    <a:pt x="0" y="195332"/>
                  </a:cubicBezTo>
                  <a:lnTo>
                    <a:pt x="0" y="50721"/>
                  </a:lnTo>
                  <a:cubicBezTo>
                    <a:pt x="0" y="37269"/>
                    <a:pt x="5344" y="24368"/>
                    <a:pt x="14856" y="14856"/>
                  </a:cubicBezTo>
                  <a:cubicBezTo>
                    <a:pt x="24368" y="5344"/>
                    <a:pt x="37269" y="0"/>
                    <a:pt x="50721" y="0"/>
                  </a:cubicBezTo>
                  <a:close/>
                </a:path>
              </a:pathLst>
            </a:custGeom>
            <a:solidFill>
              <a:srgbClr val="59963D"/>
            </a:solidFill>
            <a:ln cap="sq">
              <a:noFill/>
              <a:miter/>
            </a:ln>
          </p:spPr>
          <p:txBody>
            <a:bodyPr/>
            <a:lstStyle/>
            <a:p>
              <a:endParaRPr lang="lt-LT"/>
            </a:p>
          </p:txBody>
        </p:sp>
        <p:sp>
          <p:nvSpPr>
            <p:cNvPr id="53" name="TextBox 53"/>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54" name="Group 54"/>
          <p:cNvGrpSpPr/>
          <p:nvPr/>
        </p:nvGrpSpPr>
        <p:grpSpPr>
          <a:xfrm>
            <a:off x="12177943" y="2775645"/>
            <a:ext cx="2289566" cy="988698"/>
            <a:chOff x="0" y="0"/>
            <a:chExt cx="569795" cy="246053"/>
          </a:xfrm>
        </p:grpSpPr>
        <p:sp>
          <p:nvSpPr>
            <p:cNvPr id="55" name="Freeform 55"/>
            <p:cNvSpPr/>
            <p:nvPr/>
          </p:nvSpPr>
          <p:spPr>
            <a:xfrm>
              <a:off x="0" y="0"/>
              <a:ext cx="569795" cy="246053"/>
            </a:xfrm>
            <a:custGeom>
              <a:avLst/>
              <a:gdLst/>
              <a:ahLst/>
              <a:cxnLst/>
              <a:rect l="l" t="t" r="r" b="b"/>
              <a:pathLst>
                <a:path w="569795" h="246053">
                  <a:moveTo>
                    <a:pt x="50721" y="0"/>
                  </a:moveTo>
                  <a:lnTo>
                    <a:pt x="519074" y="0"/>
                  </a:lnTo>
                  <a:cubicBezTo>
                    <a:pt x="532526" y="0"/>
                    <a:pt x="545427" y="5344"/>
                    <a:pt x="554939" y="14856"/>
                  </a:cubicBezTo>
                  <a:cubicBezTo>
                    <a:pt x="564451" y="24368"/>
                    <a:pt x="569795" y="37269"/>
                    <a:pt x="569795" y="50721"/>
                  </a:cubicBezTo>
                  <a:lnTo>
                    <a:pt x="569795" y="195332"/>
                  </a:lnTo>
                  <a:cubicBezTo>
                    <a:pt x="569795" y="208784"/>
                    <a:pt x="564451" y="221685"/>
                    <a:pt x="554939" y="231197"/>
                  </a:cubicBezTo>
                  <a:cubicBezTo>
                    <a:pt x="545427" y="240709"/>
                    <a:pt x="532526" y="246053"/>
                    <a:pt x="519074" y="246053"/>
                  </a:cubicBezTo>
                  <a:lnTo>
                    <a:pt x="50721" y="246053"/>
                  </a:lnTo>
                  <a:cubicBezTo>
                    <a:pt x="37269" y="246053"/>
                    <a:pt x="24368" y="240709"/>
                    <a:pt x="14856" y="231197"/>
                  </a:cubicBezTo>
                  <a:cubicBezTo>
                    <a:pt x="5344" y="221685"/>
                    <a:pt x="0" y="208784"/>
                    <a:pt x="0" y="195332"/>
                  </a:cubicBezTo>
                  <a:lnTo>
                    <a:pt x="0" y="50721"/>
                  </a:lnTo>
                  <a:cubicBezTo>
                    <a:pt x="0" y="37269"/>
                    <a:pt x="5344" y="24368"/>
                    <a:pt x="14856" y="14856"/>
                  </a:cubicBezTo>
                  <a:cubicBezTo>
                    <a:pt x="24368" y="5344"/>
                    <a:pt x="37269" y="0"/>
                    <a:pt x="50721" y="0"/>
                  </a:cubicBezTo>
                  <a:close/>
                </a:path>
              </a:pathLst>
            </a:custGeom>
            <a:solidFill>
              <a:srgbClr val="8EBA44"/>
            </a:solidFill>
            <a:ln cap="sq">
              <a:noFill/>
              <a:miter/>
            </a:ln>
          </p:spPr>
          <p:txBody>
            <a:bodyPr/>
            <a:lstStyle/>
            <a:p>
              <a:endParaRPr lang="lt-LT"/>
            </a:p>
          </p:txBody>
        </p:sp>
        <p:sp>
          <p:nvSpPr>
            <p:cNvPr id="56" name="TextBox 56"/>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grpSp>
        <p:nvGrpSpPr>
          <p:cNvPr id="57" name="Group 57"/>
          <p:cNvGrpSpPr/>
          <p:nvPr/>
        </p:nvGrpSpPr>
        <p:grpSpPr>
          <a:xfrm>
            <a:off x="14857435" y="2773014"/>
            <a:ext cx="2289566" cy="988698"/>
            <a:chOff x="0" y="0"/>
            <a:chExt cx="569795" cy="246053"/>
          </a:xfrm>
        </p:grpSpPr>
        <p:sp>
          <p:nvSpPr>
            <p:cNvPr id="58" name="Freeform 58"/>
            <p:cNvSpPr/>
            <p:nvPr/>
          </p:nvSpPr>
          <p:spPr>
            <a:xfrm>
              <a:off x="0" y="0"/>
              <a:ext cx="569795" cy="246053"/>
            </a:xfrm>
            <a:custGeom>
              <a:avLst/>
              <a:gdLst/>
              <a:ahLst/>
              <a:cxnLst/>
              <a:rect l="l" t="t" r="r" b="b"/>
              <a:pathLst>
                <a:path w="569795" h="246053">
                  <a:moveTo>
                    <a:pt x="50721" y="0"/>
                  </a:moveTo>
                  <a:lnTo>
                    <a:pt x="519074" y="0"/>
                  </a:lnTo>
                  <a:cubicBezTo>
                    <a:pt x="532526" y="0"/>
                    <a:pt x="545427" y="5344"/>
                    <a:pt x="554939" y="14856"/>
                  </a:cubicBezTo>
                  <a:cubicBezTo>
                    <a:pt x="564451" y="24368"/>
                    <a:pt x="569795" y="37269"/>
                    <a:pt x="569795" y="50721"/>
                  </a:cubicBezTo>
                  <a:lnTo>
                    <a:pt x="569795" y="195332"/>
                  </a:lnTo>
                  <a:cubicBezTo>
                    <a:pt x="569795" y="208784"/>
                    <a:pt x="564451" y="221685"/>
                    <a:pt x="554939" y="231197"/>
                  </a:cubicBezTo>
                  <a:cubicBezTo>
                    <a:pt x="545427" y="240709"/>
                    <a:pt x="532526" y="246053"/>
                    <a:pt x="519074" y="246053"/>
                  </a:cubicBezTo>
                  <a:lnTo>
                    <a:pt x="50721" y="246053"/>
                  </a:lnTo>
                  <a:cubicBezTo>
                    <a:pt x="37269" y="246053"/>
                    <a:pt x="24368" y="240709"/>
                    <a:pt x="14856" y="231197"/>
                  </a:cubicBezTo>
                  <a:cubicBezTo>
                    <a:pt x="5344" y="221685"/>
                    <a:pt x="0" y="208784"/>
                    <a:pt x="0" y="195332"/>
                  </a:cubicBezTo>
                  <a:lnTo>
                    <a:pt x="0" y="50721"/>
                  </a:lnTo>
                  <a:cubicBezTo>
                    <a:pt x="0" y="37269"/>
                    <a:pt x="5344" y="24368"/>
                    <a:pt x="14856" y="14856"/>
                  </a:cubicBezTo>
                  <a:cubicBezTo>
                    <a:pt x="24368" y="5344"/>
                    <a:pt x="37269" y="0"/>
                    <a:pt x="50721" y="0"/>
                  </a:cubicBezTo>
                  <a:close/>
                </a:path>
              </a:pathLst>
            </a:custGeom>
            <a:solidFill>
              <a:srgbClr val="5C9247"/>
            </a:solidFill>
            <a:ln cap="sq">
              <a:noFill/>
              <a:miter/>
            </a:ln>
          </p:spPr>
          <p:txBody>
            <a:bodyPr/>
            <a:lstStyle/>
            <a:p>
              <a:endParaRPr lang="lt-LT"/>
            </a:p>
          </p:txBody>
        </p:sp>
        <p:sp>
          <p:nvSpPr>
            <p:cNvPr id="59" name="TextBox 59"/>
            <p:cNvSpPr txBox="1"/>
            <p:nvPr/>
          </p:nvSpPr>
          <p:spPr>
            <a:xfrm>
              <a:off x="0" y="-28575"/>
              <a:ext cx="812800" cy="841375"/>
            </a:xfrm>
            <a:prstGeom prst="rect">
              <a:avLst/>
            </a:prstGeom>
          </p:spPr>
          <p:txBody>
            <a:bodyPr lIns="254000" tIns="254000" rIns="254000" bIns="254000" rtlCol="0" anchor="ctr"/>
            <a:lstStyle/>
            <a:p>
              <a:pPr algn="ctr">
                <a:lnSpc>
                  <a:spcPts val="3120"/>
                </a:lnSpc>
              </a:pPr>
              <a:endParaRPr/>
            </a:p>
          </p:txBody>
        </p:sp>
      </p:grpSp>
      <p:sp>
        <p:nvSpPr>
          <p:cNvPr id="60" name="Freeform 60"/>
          <p:cNvSpPr/>
          <p:nvPr/>
        </p:nvSpPr>
        <p:spPr>
          <a:xfrm>
            <a:off x="2018023" y="2934086"/>
            <a:ext cx="626620" cy="671814"/>
          </a:xfrm>
          <a:custGeom>
            <a:avLst/>
            <a:gdLst/>
            <a:ahLst/>
            <a:cxnLst/>
            <a:rect l="l" t="t" r="r" b="b"/>
            <a:pathLst>
              <a:path w="626620" h="671814">
                <a:moveTo>
                  <a:pt x="0" y="0"/>
                </a:moveTo>
                <a:lnTo>
                  <a:pt x="626620" y="0"/>
                </a:lnTo>
                <a:lnTo>
                  <a:pt x="626620" y="671815"/>
                </a:lnTo>
                <a:lnTo>
                  <a:pt x="0" y="671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61" name="Freeform 61"/>
          <p:cNvSpPr/>
          <p:nvPr/>
        </p:nvSpPr>
        <p:spPr>
          <a:xfrm>
            <a:off x="4699537" y="2934086"/>
            <a:ext cx="864631" cy="627938"/>
          </a:xfrm>
          <a:custGeom>
            <a:avLst/>
            <a:gdLst/>
            <a:ahLst/>
            <a:cxnLst/>
            <a:rect l="l" t="t" r="r" b="b"/>
            <a:pathLst>
              <a:path w="864631" h="627938">
                <a:moveTo>
                  <a:pt x="0" y="0"/>
                </a:moveTo>
                <a:lnTo>
                  <a:pt x="864631" y="0"/>
                </a:lnTo>
                <a:lnTo>
                  <a:pt x="864631" y="627939"/>
                </a:lnTo>
                <a:lnTo>
                  <a:pt x="0" y="6279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t-LT"/>
          </a:p>
        </p:txBody>
      </p:sp>
      <p:sp>
        <p:nvSpPr>
          <p:cNvPr id="62" name="Freeform 62"/>
          <p:cNvSpPr/>
          <p:nvPr/>
        </p:nvSpPr>
        <p:spPr>
          <a:xfrm>
            <a:off x="7526701" y="2881626"/>
            <a:ext cx="697121" cy="697121"/>
          </a:xfrm>
          <a:custGeom>
            <a:avLst/>
            <a:gdLst/>
            <a:ahLst/>
            <a:cxnLst/>
            <a:rect l="l" t="t" r="r" b="b"/>
            <a:pathLst>
              <a:path w="697121" h="697121">
                <a:moveTo>
                  <a:pt x="0" y="0"/>
                </a:moveTo>
                <a:lnTo>
                  <a:pt x="697121" y="0"/>
                </a:lnTo>
                <a:lnTo>
                  <a:pt x="697121" y="697121"/>
                </a:lnTo>
                <a:lnTo>
                  <a:pt x="0" y="6971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t-LT"/>
          </a:p>
        </p:txBody>
      </p:sp>
      <p:sp>
        <p:nvSpPr>
          <p:cNvPr id="63" name="Freeform 63"/>
          <p:cNvSpPr/>
          <p:nvPr/>
        </p:nvSpPr>
        <p:spPr>
          <a:xfrm>
            <a:off x="10289026" y="2934086"/>
            <a:ext cx="671814" cy="671814"/>
          </a:xfrm>
          <a:custGeom>
            <a:avLst/>
            <a:gdLst/>
            <a:ahLst/>
            <a:cxnLst/>
            <a:rect l="l" t="t" r="r" b="b"/>
            <a:pathLst>
              <a:path w="671814" h="671814">
                <a:moveTo>
                  <a:pt x="0" y="0"/>
                </a:moveTo>
                <a:lnTo>
                  <a:pt x="671814" y="0"/>
                </a:lnTo>
                <a:lnTo>
                  <a:pt x="671814" y="671815"/>
                </a:lnTo>
                <a:lnTo>
                  <a:pt x="0" y="6718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t-LT"/>
          </a:p>
        </p:txBody>
      </p:sp>
      <p:sp>
        <p:nvSpPr>
          <p:cNvPr id="64" name="Freeform 64"/>
          <p:cNvSpPr/>
          <p:nvPr/>
        </p:nvSpPr>
        <p:spPr>
          <a:xfrm>
            <a:off x="12942936" y="2885741"/>
            <a:ext cx="768505" cy="768505"/>
          </a:xfrm>
          <a:custGeom>
            <a:avLst/>
            <a:gdLst/>
            <a:ahLst/>
            <a:cxnLst/>
            <a:rect l="l" t="t" r="r" b="b"/>
            <a:pathLst>
              <a:path w="768505" h="768505">
                <a:moveTo>
                  <a:pt x="0" y="0"/>
                </a:moveTo>
                <a:lnTo>
                  <a:pt x="768505" y="0"/>
                </a:lnTo>
                <a:lnTo>
                  <a:pt x="768505" y="768505"/>
                </a:lnTo>
                <a:lnTo>
                  <a:pt x="0" y="768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t-LT"/>
          </a:p>
        </p:txBody>
      </p:sp>
      <p:sp>
        <p:nvSpPr>
          <p:cNvPr id="65" name="Freeform 65"/>
          <p:cNvSpPr/>
          <p:nvPr/>
        </p:nvSpPr>
        <p:spPr>
          <a:xfrm>
            <a:off x="15561702" y="2945505"/>
            <a:ext cx="906203" cy="660396"/>
          </a:xfrm>
          <a:custGeom>
            <a:avLst/>
            <a:gdLst/>
            <a:ahLst/>
            <a:cxnLst/>
            <a:rect l="l" t="t" r="r" b="b"/>
            <a:pathLst>
              <a:path w="906203" h="660396">
                <a:moveTo>
                  <a:pt x="0" y="0"/>
                </a:moveTo>
                <a:lnTo>
                  <a:pt x="906204" y="0"/>
                </a:lnTo>
                <a:lnTo>
                  <a:pt x="906204" y="660396"/>
                </a:lnTo>
                <a:lnTo>
                  <a:pt x="0" y="6603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t-LT"/>
          </a:p>
        </p:txBody>
      </p:sp>
      <p:sp>
        <p:nvSpPr>
          <p:cNvPr id="66" name="Freeform 66"/>
          <p:cNvSpPr/>
          <p:nvPr/>
        </p:nvSpPr>
        <p:spPr>
          <a:xfrm>
            <a:off x="1125998" y="3975258"/>
            <a:ext cx="2426351" cy="5481772"/>
          </a:xfrm>
          <a:custGeom>
            <a:avLst/>
            <a:gdLst/>
            <a:ahLst/>
            <a:cxnLst/>
            <a:rect l="l" t="t" r="r" b="b"/>
            <a:pathLst>
              <a:path w="2426351" h="5481772">
                <a:moveTo>
                  <a:pt x="0" y="0"/>
                </a:moveTo>
                <a:lnTo>
                  <a:pt x="2426351" y="0"/>
                </a:lnTo>
                <a:lnTo>
                  <a:pt x="2426351" y="5481772"/>
                </a:lnTo>
                <a:lnTo>
                  <a:pt x="0" y="5481772"/>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
        <p:nvSpPr>
          <p:cNvPr id="67" name="TextBox 67"/>
          <p:cNvSpPr txBox="1"/>
          <p:nvPr/>
        </p:nvSpPr>
        <p:spPr>
          <a:xfrm>
            <a:off x="1187863" y="4155787"/>
            <a:ext cx="2493605" cy="667614"/>
          </a:xfrm>
          <a:prstGeom prst="rect">
            <a:avLst/>
          </a:prstGeom>
        </p:spPr>
        <p:txBody>
          <a:bodyPr lIns="0" tIns="0" rIns="0" bIns="0" rtlCol="0" anchor="t">
            <a:spAutoFit/>
          </a:bodyPr>
          <a:lstStyle/>
          <a:p>
            <a:pPr>
              <a:lnSpc>
                <a:spcPts val="2531"/>
              </a:lnSpc>
            </a:pPr>
            <a:r>
              <a:rPr lang="en-US" sz="2240">
                <a:solidFill>
                  <a:srgbClr val="000000"/>
                </a:solidFill>
                <a:latin typeface="Galaxie Polaris 3"/>
              </a:rPr>
              <a:t>Nepriekaištinga reputacija</a:t>
            </a:r>
          </a:p>
        </p:txBody>
      </p:sp>
      <p:sp>
        <p:nvSpPr>
          <p:cNvPr id="68" name="TextBox 68"/>
          <p:cNvSpPr txBox="1"/>
          <p:nvPr/>
        </p:nvSpPr>
        <p:spPr>
          <a:xfrm>
            <a:off x="3915779" y="4127085"/>
            <a:ext cx="2493605" cy="409829"/>
          </a:xfrm>
          <a:prstGeom prst="rect">
            <a:avLst/>
          </a:prstGeom>
        </p:spPr>
        <p:txBody>
          <a:bodyPr lIns="0" tIns="0" rIns="0" bIns="0" rtlCol="0" anchor="t">
            <a:spAutoFit/>
          </a:bodyPr>
          <a:lstStyle/>
          <a:p>
            <a:pPr>
              <a:lnSpc>
                <a:spcPts val="3136"/>
              </a:lnSpc>
            </a:pPr>
            <a:r>
              <a:rPr lang="en-US" sz="2240">
                <a:solidFill>
                  <a:srgbClr val="000000"/>
                </a:solidFill>
                <a:latin typeface="Galaxie Polaris 3"/>
              </a:rPr>
              <a:t>Išsilavinimas</a:t>
            </a:r>
          </a:p>
        </p:txBody>
      </p:sp>
      <p:sp>
        <p:nvSpPr>
          <p:cNvPr id="69" name="TextBox 69"/>
          <p:cNvSpPr txBox="1"/>
          <p:nvPr/>
        </p:nvSpPr>
        <p:spPr>
          <a:xfrm>
            <a:off x="3936728" y="4509434"/>
            <a:ext cx="2292558" cy="4817999"/>
          </a:xfrm>
          <a:prstGeom prst="rect">
            <a:avLst/>
          </a:prstGeom>
        </p:spPr>
        <p:txBody>
          <a:bodyPr lIns="0" tIns="0" rIns="0" bIns="0" rtlCol="0" anchor="t">
            <a:spAutoFit/>
          </a:bodyPr>
          <a:lstStyle/>
          <a:p>
            <a:pPr>
              <a:lnSpc>
                <a:spcPts val="2716"/>
              </a:lnSpc>
            </a:pPr>
            <a:r>
              <a:rPr lang="en-US" sz="1940">
                <a:solidFill>
                  <a:srgbClr val="000000"/>
                </a:solidFill>
                <a:latin typeface="Galaxie Polaris 1"/>
              </a:rPr>
              <a:t>Aukštasis universitetinis išsilavinimas (magistro kvalifikacinis laipsnis arba baigus vientisąsias studijas įgytas magistro kvalifikacinis laipsnis) arba jam lygiavertė aukštojo mokslo kvalifikacija</a:t>
            </a:r>
          </a:p>
          <a:p>
            <a:pPr>
              <a:lnSpc>
                <a:spcPts val="2716"/>
              </a:lnSpc>
            </a:pPr>
            <a:endParaRPr lang="en-US" sz="1940">
              <a:solidFill>
                <a:srgbClr val="000000"/>
              </a:solidFill>
              <a:latin typeface="Galaxie Polaris 1"/>
            </a:endParaRPr>
          </a:p>
        </p:txBody>
      </p:sp>
      <p:sp>
        <p:nvSpPr>
          <p:cNvPr id="70" name="TextBox 70"/>
          <p:cNvSpPr txBox="1"/>
          <p:nvPr/>
        </p:nvSpPr>
        <p:spPr>
          <a:xfrm>
            <a:off x="6628459" y="4190009"/>
            <a:ext cx="2493605" cy="981939"/>
          </a:xfrm>
          <a:prstGeom prst="rect">
            <a:avLst/>
          </a:prstGeom>
        </p:spPr>
        <p:txBody>
          <a:bodyPr lIns="0" tIns="0" rIns="0" bIns="0" rtlCol="0" anchor="t">
            <a:spAutoFit/>
          </a:bodyPr>
          <a:lstStyle/>
          <a:p>
            <a:pPr>
              <a:lnSpc>
                <a:spcPts val="2531"/>
              </a:lnSpc>
            </a:pPr>
            <a:r>
              <a:rPr lang="en-US" sz="2240">
                <a:solidFill>
                  <a:srgbClr val="000000"/>
                </a:solidFill>
                <a:latin typeface="Galaxie Polaris 3"/>
              </a:rPr>
              <a:t>Vadovaujamojo darbo patirties trukmė</a:t>
            </a:r>
          </a:p>
        </p:txBody>
      </p:sp>
      <p:sp>
        <p:nvSpPr>
          <p:cNvPr id="71" name="TextBox 71"/>
          <p:cNvSpPr txBox="1"/>
          <p:nvPr/>
        </p:nvSpPr>
        <p:spPr>
          <a:xfrm>
            <a:off x="6628459" y="5146514"/>
            <a:ext cx="2296094" cy="360299"/>
          </a:xfrm>
          <a:prstGeom prst="rect">
            <a:avLst/>
          </a:prstGeom>
        </p:spPr>
        <p:txBody>
          <a:bodyPr lIns="0" tIns="0" rIns="0" bIns="0" rtlCol="0" anchor="t">
            <a:spAutoFit/>
          </a:bodyPr>
          <a:lstStyle/>
          <a:p>
            <a:pPr>
              <a:lnSpc>
                <a:spcPts val="2716"/>
              </a:lnSpc>
            </a:pPr>
            <a:r>
              <a:rPr lang="en-US" sz="1940">
                <a:solidFill>
                  <a:srgbClr val="000000"/>
                </a:solidFill>
                <a:latin typeface="Galaxie Polaris 1"/>
              </a:rPr>
              <a:t>3 metai</a:t>
            </a:r>
          </a:p>
        </p:txBody>
      </p:sp>
      <p:sp>
        <p:nvSpPr>
          <p:cNvPr id="72" name="TextBox 72"/>
          <p:cNvSpPr txBox="1"/>
          <p:nvPr/>
        </p:nvSpPr>
        <p:spPr>
          <a:xfrm>
            <a:off x="9390738" y="4166679"/>
            <a:ext cx="2493605" cy="40982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3"/>
              </a:rPr>
              <a:t>Užsienio</a:t>
            </a:r>
            <a:r>
              <a:rPr lang="en-US" sz="2240" dirty="0">
                <a:solidFill>
                  <a:srgbClr val="000000"/>
                </a:solidFill>
                <a:latin typeface="Galaxie Polaris 3"/>
              </a:rPr>
              <a:t> </a:t>
            </a:r>
            <a:r>
              <a:rPr lang="en-US" sz="2240" dirty="0" err="1">
                <a:solidFill>
                  <a:srgbClr val="000000"/>
                </a:solidFill>
                <a:latin typeface="Galaxie Polaris 3"/>
              </a:rPr>
              <a:t>kalba</a:t>
            </a:r>
            <a:endParaRPr lang="en-US" sz="2240" dirty="0">
              <a:solidFill>
                <a:srgbClr val="000000"/>
              </a:solidFill>
              <a:latin typeface="Galaxie Polaris 3"/>
            </a:endParaRPr>
          </a:p>
        </p:txBody>
      </p:sp>
      <p:sp>
        <p:nvSpPr>
          <p:cNvPr id="73" name="TextBox 73"/>
          <p:cNvSpPr txBox="1"/>
          <p:nvPr/>
        </p:nvSpPr>
        <p:spPr>
          <a:xfrm>
            <a:off x="9425376" y="4615496"/>
            <a:ext cx="2296094" cy="703199"/>
          </a:xfrm>
          <a:prstGeom prst="rect">
            <a:avLst/>
          </a:prstGeom>
        </p:spPr>
        <p:txBody>
          <a:bodyPr lIns="0" tIns="0" rIns="0" bIns="0" rtlCol="0" anchor="t">
            <a:spAutoFit/>
          </a:bodyPr>
          <a:lstStyle/>
          <a:p>
            <a:pPr>
              <a:lnSpc>
                <a:spcPts val="2716"/>
              </a:lnSpc>
            </a:pPr>
            <a:r>
              <a:rPr lang="en-US" sz="1940" dirty="0" err="1">
                <a:solidFill>
                  <a:srgbClr val="000000"/>
                </a:solidFill>
                <a:latin typeface="Galaxie Polaris 1"/>
              </a:rPr>
              <a:t>Anglų</a:t>
            </a:r>
            <a:r>
              <a:rPr lang="en-US" sz="1940" dirty="0">
                <a:solidFill>
                  <a:srgbClr val="000000"/>
                </a:solidFill>
                <a:latin typeface="Galaxie Polaris 1"/>
              </a:rPr>
              <a:t> </a:t>
            </a:r>
            <a:r>
              <a:rPr lang="en-US" sz="1940" dirty="0" err="1">
                <a:solidFill>
                  <a:srgbClr val="000000"/>
                </a:solidFill>
                <a:latin typeface="Galaxie Polaris 1"/>
              </a:rPr>
              <a:t>kalbos</a:t>
            </a:r>
            <a:r>
              <a:rPr lang="en-US" sz="1940" dirty="0">
                <a:solidFill>
                  <a:srgbClr val="000000"/>
                </a:solidFill>
                <a:latin typeface="Galaxie Polaris 1"/>
              </a:rPr>
              <a:t> </a:t>
            </a:r>
            <a:r>
              <a:rPr lang="en-US" sz="1940" dirty="0" err="1">
                <a:solidFill>
                  <a:srgbClr val="000000"/>
                </a:solidFill>
                <a:latin typeface="Galaxie Polaris 1"/>
              </a:rPr>
              <a:t>mokėjimo</a:t>
            </a:r>
            <a:r>
              <a:rPr lang="en-US" sz="1940" dirty="0">
                <a:solidFill>
                  <a:srgbClr val="000000"/>
                </a:solidFill>
                <a:latin typeface="Galaxie Polaris 1"/>
              </a:rPr>
              <a:t> </a:t>
            </a:r>
            <a:r>
              <a:rPr lang="en-US" sz="1940" dirty="0" err="1">
                <a:solidFill>
                  <a:srgbClr val="000000"/>
                </a:solidFill>
                <a:latin typeface="Galaxie Polaris 1"/>
              </a:rPr>
              <a:t>lygis</a:t>
            </a:r>
            <a:r>
              <a:rPr lang="en-US" sz="1940" dirty="0">
                <a:solidFill>
                  <a:srgbClr val="000000"/>
                </a:solidFill>
                <a:latin typeface="Galaxie Polaris 1"/>
              </a:rPr>
              <a:t> B2</a:t>
            </a:r>
          </a:p>
        </p:txBody>
      </p:sp>
      <p:sp>
        <p:nvSpPr>
          <p:cNvPr id="74" name="TextBox 74"/>
          <p:cNvSpPr txBox="1"/>
          <p:nvPr/>
        </p:nvSpPr>
        <p:spPr>
          <a:xfrm>
            <a:off x="12130019" y="4190009"/>
            <a:ext cx="2493605" cy="667614"/>
          </a:xfrm>
          <a:prstGeom prst="rect">
            <a:avLst/>
          </a:prstGeom>
        </p:spPr>
        <p:txBody>
          <a:bodyPr lIns="0" tIns="0" rIns="0" bIns="0" rtlCol="0" anchor="t">
            <a:spAutoFit/>
          </a:bodyPr>
          <a:lstStyle/>
          <a:p>
            <a:pPr>
              <a:lnSpc>
                <a:spcPts val="2531"/>
              </a:lnSpc>
            </a:pPr>
            <a:r>
              <a:rPr lang="en-US" sz="2240">
                <a:solidFill>
                  <a:srgbClr val="000000"/>
                </a:solidFill>
                <a:latin typeface="Galaxie Polaris 3"/>
              </a:rPr>
              <a:t>Bendrosios kompetencijos</a:t>
            </a:r>
          </a:p>
        </p:txBody>
      </p:sp>
      <p:sp>
        <p:nvSpPr>
          <p:cNvPr id="75" name="TextBox 75"/>
          <p:cNvSpPr txBox="1"/>
          <p:nvPr/>
        </p:nvSpPr>
        <p:spPr>
          <a:xfrm>
            <a:off x="12122892" y="4938774"/>
            <a:ext cx="2296094" cy="3103499"/>
          </a:xfrm>
          <a:prstGeom prst="rect">
            <a:avLst/>
          </a:prstGeom>
        </p:spPr>
        <p:txBody>
          <a:bodyPr lIns="0" tIns="0" rIns="0" bIns="0" rtlCol="0" anchor="t">
            <a:spAutoFit/>
          </a:bodyPr>
          <a:lstStyle/>
          <a:p>
            <a:pPr>
              <a:lnSpc>
                <a:spcPts val="2716"/>
              </a:lnSpc>
            </a:pPr>
            <a:r>
              <a:rPr lang="en-US" sz="1940">
                <a:solidFill>
                  <a:srgbClr val="000000"/>
                </a:solidFill>
                <a:latin typeface="Galaxie Polaris 1"/>
              </a:rPr>
              <a:t>Vertės visuomenei kūrimas, organizuotumas, patikimumas ir</a:t>
            </a:r>
          </a:p>
          <a:p>
            <a:pPr>
              <a:lnSpc>
                <a:spcPts val="2716"/>
              </a:lnSpc>
            </a:pPr>
            <a:r>
              <a:rPr lang="en-US" sz="1940">
                <a:solidFill>
                  <a:srgbClr val="000000"/>
                </a:solidFill>
                <a:latin typeface="Galaxie Polaris 1"/>
              </a:rPr>
              <a:t>atsakingumas, analizė ir pagrindimas, komunikacija </a:t>
            </a:r>
          </a:p>
          <a:p>
            <a:pPr>
              <a:lnSpc>
                <a:spcPts val="2716"/>
              </a:lnSpc>
            </a:pPr>
            <a:endParaRPr lang="en-US" sz="1940">
              <a:solidFill>
                <a:srgbClr val="000000"/>
              </a:solidFill>
              <a:latin typeface="Galaxie Polaris 1"/>
            </a:endParaRPr>
          </a:p>
        </p:txBody>
      </p:sp>
      <p:sp>
        <p:nvSpPr>
          <p:cNvPr id="76" name="TextBox 76"/>
          <p:cNvSpPr txBox="1"/>
          <p:nvPr/>
        </p:nvSpPr>
        <p:spPr>
          <a:xfrm>
            <a:off x="14823649" y="4184235"/>
            <a:ext cx="2493605" cy="981939"/>
          </a:xfrm>
          <a:prstGeom prst="rect">
            <a:avLst/>
          </a:prstGeom>
        </p:spPr>
        <p:txBody>
          <a:bodyPr lIns="0" tIns="0" rIns="0" bIns="0" rtlCol="0" anchor="t">
            <a:spAutoFit/>
          </a:bodyPr>
          <a:lstStyle/>
          <a:p>
            <a:pPr>
              <a:lnSpc>
                <a:spcPts val="2531"/>
              </a:lnSpc>
            </a:pPr>
            <a:r>
              <a:rPr lang="en-US" sz="2240">
                <a:solidFill>
                  <a:srgbClr val="000000"/>
                </a:solidFill>
                <a:latin typeface="Galaxie Polaris 3"/>
              </a:rPr>
              <a:t>Vadybinės ir lyderystės kompetencijos</a:t>
            </a:r>
          </a:p>
        </p:txBody>
      </p:sp>
      <p:sp>
        <p:nvSpPr>
          <p:cNvPr id="77" name="TextBox 77"/>
          <p:cNvSpPr txBox="1"/>
          <p:nvPr/>
        </p:nvSpPr>
        <p:spPr>
          <a:xfrm>
            <a:off x="14820693" y="5293326"/>
            <a:ext cx="2296094" cy="1388999"/>
          </a:xfrm>
          <a:prstGeom prst="rect">
            <a:avLst/>
          </a:prstGeom>
        </p:spPr>
        <p:txBody>
          <a:bodyPr lIns="0" tIns="0" rIns="0" bIns="0" rtlCol="0" anchor="t">
            <a:spAutoFit/>
          </a:bodyPr>
          <a:lstStyle/>
          <a:p>
            <a:pPr>
              <a:lnSpc>
                <a:spcPts val="2716"/>
              </a:lnSpc>
            </a:pPr>
            <a:r>
              <a:rPr lang="en-US" sz="1940">
                <a:solidFill>
                  <a:srgbClr val="000000"/>
                </a:solidFill>
                <a:latin typeface="Galaxie Polaris 1"/>
              </a:rPr>
              <a:t>Strateginis požiūris, veiklos valdymas, lyderystė</a:t>
            </a:r>
          </a:p>
        </p:txBody>
      </p:sp>
      <p:sp>
        <p:nvSpPr>
          <p:cNvPr id="78" name="Freeform 78"/>
          <p:cNvSpPr/>
          <p:nvPr/>
        </p:nvSpPr>
        <p:spPr>
          <a:xfrm>
            <a:off x="3887783" y="3941439"/>
            <a:ext cx="2426351" cy="5481772"/>
          </a:xfrm>
          <a:custGeom>
            <a:avLst/>
            <a:gdLst/>
            <a:ahLst/>
            <a:cxnLst/>
            <a:rect l="l" t="t" r="r" b="b"/>
            <a:pathLst>
              <a:path w="2426351" h="5481772">
                <a:moveTo>
                  <a:pt x="0" y="0"/>
                </a:moveTo>
                <a:lnTo>
                  <a:pt x="2426351" y="0"/>
                </a:lnTo>
                <a:lnTo>
                  <a:pt x="2426351" y="5481772"/>
                </a:lnTo>
                <a:lnTo>
                  <a:pt x="0" y="5481772"/>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
        <p:nvSpPr>
          <p:cNvPr id="79" name="Freeform 79"/>
          <p:cNvSpPr/>
          <p:nvPr/>
        </p:nvSpPr>
        <p:spPr>
          <a:xfrm>
            <a:off x="6590938" y="3963711"/>
            <a:ext cx="2426351" cy="5481772"/>
          </a:xfrm>
          <a:custGeom>
            <a:avLst/>
            <a:gdLst/>
            <a:ahLst/>
            <a:cxnLst/>
            <a:rect l="l" t="t" r="r" b="b"/>
            <a:pathLst>
              <a:path w="2426351" h="5481772">
                <a:moveTo>
                  <a:pt x="0" y="0"/>
                </a:moveTo>
                <a:lnTo>
                  <a:pt x="2426351" y="0"/>
                </a:lnTo>
                <a:lnTo>
                  <a:pt x="2426351" y="5481772"/>
                </a:lnTo>
                <a:lnTo>
                  <a:pt x="0" y="5481772"/>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
        <p:nvSpPr>
          <p:cNvPr id="81" name="Freeform 81"/>
          <p:cNvSpPr/>
          <p:nvPr/>
        </p:nvSpPr>
        <p:spPr>
          <a:xfrm>
            <a:off x="12101444" y="3975258"/>
            <a:ext cx="2426351" cy="5481772"/>
          </a:xfrm>
          <a:custGeom>
            <a:avLst/>
            <a:gdLst/>
            <a:ahLst/>
            <a:cxnLst/>
            <a:rect l="l" t="t" r="r" b="b"/>
            <a:pathLst>
              <a:path w="2426351" h="5481772">
                <a:moveTo>
                  <a:pt x="0" y="0"/>
                </a:moveTo>
                <a:lnTo>
                  <a:pt x="2426351" y="0"/>
                </a:lnTo>
                <a:lnTo>
                  <a:pt x="2426351" y="5481772"/>
                </a:lnTo>
                <a:lnTo>
                  <a:pt x="0" y="5481772"/>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
        <p:nvSpPr>
          <p:cNvPr id="82" name="Freeform 82"/>
          <p:cNvSpPr/>
          <p:nvPr/>
        </p:nvSpPr>
        <p:spPr>
          <a:xfrm>
            <a:off x="14789042" y="3980787"/>
            <a:ext cx="2426351" cy="5481772"/>
          </a:xfrm>
          <a:custGeom>
            <a:avLst/>
            <a:gdLst/>
            <a:ahLst/>
            <a:cxnLst/>
            <a:rect l="l" t="t" r="r" b="b"/>
            <a:pathLst>
              <a:path w="2426351" h="5481772">
                <a:moveTo>
                  <a:pt x="0" y="0"/>
                </a:moveTo>
                <a:lnTo>
                  <a:pt x="2426351" y="0"/>
                </a:lnTo>
                <a:lnTo>
                  <a:pt x="2426351" y="5481771"/>
                </a:lnTo>
                <a:lnTo>
                  <a:pt x="0" y="5481771"/>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
        <p:nvSpPr>
          <p:cNvPr id="83" name="Freeform 81">
            <a:extLst>
              <a:ext uri="{FF2B5EF4-FFF2-40B4-BE49-F238E27FC236}">
                <a16:creationId xmlns:a16="http://schemas.microsoft.com/office/drawing/2014/main" id="{1EF414F4-1150-BA91-4D74-87CDB5F3F825}"/>
              </a:ext>
            </a:extLst>
          </p:cNvPr>
          <p:cNvSpPr/>
          <p:nvPr/>
        </p:nvSpPr>
        <p:spPr>
          <a:xfrm>
            <a:off x="9348307" y="4075900"/>
            <a:ext cx="2426351" cy="5481772"/>
          </a:xfrm>
          <a:custGeom>
            <a:avLst/>
            <a:gdLst/>
            <a:ahLst/>
            <a:cxnLst/>
            <a:rect l="l" t="t" r="r" b="b"/>
            <a:pathLst>
              <a:path w="2426351" h="5481772">
                <a:moveTo>
                  <a:pt x="0" y="0"/>
                </a:moveTo>
                <a:lnTo>
                  <a:pt x="2426351" y="0"/>
                </a:lnTo>
                <a:lnTo>
                  <a:pt x="2426351" y="5481772"/>
                </a:lnTo>
                <a:lnTo>
                  <a:pt x="0" y="5481772"/>
                </a:lnTo>
                <a:lnTo>
                  <a:pt x="0" y="0"/>
                </a:lnTo>
                <a:close/>
              </a:path>
            </a:pathLst>
          </a:custGeom>
          <a:blipFill>
            <a:blip r:embed="rId2">
              <a:alphaModFix amt="6999"/>
              <a:extLst>
                <a:ext uri="{96DAC541-7B7A-43D3-8B79-37D633B846F1}">
                  <asvg:svgBlip xmlns:asvg="http://schemas.microsoft.com/office/drawing/2016/SVG/main" r:embed="rId3"/>
                </a:ext>
              </a:extLst>
            </a:blip>
            <a:stretch>
              <a:fillRect l="-82791" r="-43135"/>
            </a:stretch>
          </a:blipFill>
        </p:spPr>
        <p:txBody>
          <a:bodyPr/>
          <a:lstStyle/>
          <a:p>
            <a:endParaRPr lang="lt-L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455" y="-1385533"/>
            <a:ext cx="18847800" cy="18847800"/>
          </a:xfrm>
          <a:custGeom>
            <a:avLst/>
            <a:gdLst/>
            <a:ahLst/>
            <a:cxnLst/>
            <a:rect l="l" t="t" r="r" b="b"/>
            <a:pathLst>
              <a:path w="18847800" h="18847800">
                <a:moveTo>
                  <a:pt x="0" y="0"/>
                </a:moveTo>
                <a:lnTo>
                  <a:pt x="18847800" y="0"/>
                </a:lnTo>
                <a:lnTo>
                  <a:pt x="18847800" y="18847800"/>
                </a:lnTo>
                <a:lnTo>
                  <a:pt x="0" y="18847800"/>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sp>
        <p:nvSpPr>
          <p:cNvPr id="3" name="AutoShape 3"/>
          <p:cNvSpPr/>
          <p:nvPr/>
        </p:nvSpPr>
        <p:spPr>
          <a:xfrm>
            <a:off x="3053276" y="4800299"/>
            <a:ext cx="1284917" cy="0"/>
          </a:xfrm>
          <a:prstGeom prst="line">
            <a:avLst/>
          </a:prstGeom>
          <a:ln w="57150" cap="flat">
            <a:solidFill>
              <a:srgbClr val="8EBA44"/>
            </a:solidFill>
            <a:prstDash val="solid"/>
            <a:headEnd type="none" w="sm" len="sm"/>
            <a:tailEnd type="none" w="sm" len="sm"/>
          </a:ln>
        </p:spPr>
        <p:txBody>
          <a:bodyPr/>
          <a:lstStyle/>
          <a:p>
            <a:endParaRPr lang="lt-LT"/>
          </a:p>
        </p:txBody>
      </p:sp>
      <p:sp>
        <p:nvSpPr>
          <p:cNvPr id="4" name="AutoShape 4"/>
          <p:cNvSpPr/>
          <p:nvPr/>
        </p:nvSpPr>
        <p:spPr>
          <a:xfrm>
            <a:off x="5720305" y="4800299"/>
            <a:ext cx="1260757" cy="0"/>
          </a:xfrm>
          <a:prstGeom prst="line">
            <a:avLst/>
          </a:prstGeom>
          <a:ln w="57150" cap="flat">
            <a:solidFill>
              <a:srgbClr val="8EBA44"/>
            </a:solidFill>
            <a:prstDash val="solid"/>
            <a:headEnd type="none" w="sm" len="sm"/>
            <a:tailEnd type="none" w="sm" len="sm"/>
          </a:ln>
        </p:spPr>
        <p:txBody>
          <a:bodyPr/>
          <a:lstStyle/>
          <a:p>
            <a:endParaRPr lang="lt-LT"/>
          </a:p>
        </p:txBody>
      </p:sp>
      <p:sp>
        <p:nvSpPr>
          <p:cNvPr id="5" name="AutoShape 5"/>
          <p:cNvSpPr/>
          <p:nvPr/>
        </p:nvSpPr>
        <p:spPr>
          <a:xfrm>
            <a:off x="8363173" y="4800299"/>
            <a:ext cx="1285875" cy="0"/>
          </a:xfrm>
          <a:prstGeom prst="line">
            <a:avLst/>
          </a:prstGeom>
          <a:ln w="57150" cap="flat">
            <a:solidFill>
              <a:srgbClr val="8EBA44"/>
            </a:solidFill>
            <a:prstDash val="solid"/>
            <a:headEnd type="none" w="sm" len="sm"/>
            <a:tailEnd type="none" w="sm" len="sm"/>
          </a:ln>
        </p:spPr>
        <p:txBody>
          <a:bodyPr/>
          <a:lstStyle/>
          <a:p>
            <a:endParaRPr lang="lt-LT"/>
          </a:p>
        </p:txBody>
      </p:sp>
      <p:sp>
        <p:nvSpPr>
          <p:cNvPr id="6" name="AutoShape 6"/>
          <p:cNvSpPr/>
          <p:nvPr/>
        </p:nvSpPr>
        <p:spPr>
          <a:xfrm>
            <a:off x="11031159" y="4800299"/>
            <a:ext cx="1201605" cy="0"/>
          </a:xfrm>
          <a:prstGeom prst="line">
            <a:avLst/>
          </a:prstGeom>
          <a:ln w="57150" cap="flat">
            <a:solidFill>
              <a:srgbClr val="8EBA44"/>
            </a:solidFill>
            <a:prstDash val="solid"/>
            <a:headEnd type="none" w="sm" len="sm"/>
            <a:tailEnd type="none" w="sm" len="sm"/>
          </a:ln>
        </p:spPr>
        <p:txBody>
          <a:bodyPr/>
          <a:lstStyle/>
          <a:p>
            <a:endParaRPr lang="lt-LT"/>
          </a:p>
        </p:txBody>
      </p:sp>
      <p:sp>
        <p:nvSpPr>
          <p:cNvPr id="7" name="AutoShape 7"/>
          <p:cNvSpPr/>
          <p:nvPr/>
        </p:nvSpPr>
        <p:spPr>
          <a:xfrm>
            <a:off x="13614875" y="4800299"/>
            <a:ext cx="1317078" cy="0"/>
          </a:xfrm>
          <a:prstGeom prst="line">
            <a:avLst/>
          </a:prstGeom>
          <a:ln w="57150" cap="flat">
            <a:solidFill>
              <a:srgbClr val="8EBA44"/>
            </a:solidFill>
            <a:prstDash val="solid"/>
            <a:headEnd type="none" w="sm" len="sm"/>
            <a:tailEnd type="none" w="sm" len="sm"/>
          </a:ln>
        </p:spPr>
        <p:txBody>
          <a:bodyPr/>
          <a:lstStyle/>
          <a:p>
            <a:endParaRPr lang="lt-LT"/>
          </a:p>
        </p:txBody>
      </p:sp>
      <p:grpSp>
        <p:nvGrpSpPr>
          <p:cNvPr id="8" name="Group 8"/>
          <p:cNvGrpSpPr/>
          <p:nvPr/>
        </p:nvGrpSpPr>
        <p:grpSpPr>
          <a:xfrm>
            <a:off x="1671165" y="4109244"/>
            <a:ext cx="1382111" cy="13821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BA44"/>
            </a:solidFill>
          </p:spPr>
          <p:txBody>
            <a:bodyPr/>
            <a:lstStyle/>
            <a:p>
              <a:endParaRPr lang="lt-LT"/>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4338193" y="4109244"/>
            <a:ext cx="1382111" cy="13821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6981061" y="4109244"/>
            <a:ext cx="1382111" cy="13821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BA44"/>
            </a:solidFill>
          </p:spPr>
          <p:txBody>
            <a:bodyPr/>
            <a:lstStyle/>
            <a:p>
              <a:endParaRPr lang="lt-LT"/>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a:off x="9649048" y="4109244"/>
            <a:ext cx="1382111" cy="13821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a:off x="12232764" y="4109244"/>
            <a:ext cx="1382111" cy="138211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BA44"/>
            </a:solidFill>
          </p:spPr>
          <p:txBody>
            <a:bodyPr/>
            <a:lstStyle/>
            <a:p>
              <a:endParaRPr lang="lt-LT"/>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14931953" y="4109244"/>
            <a:ext cx="1382111" cy="138211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963D"/>
            </a:solidFill>
          </p:spPr>
          <p:txBody>
            <a:bodyPr/>
            <a:lstStyle/>
            <a:p>
              <a:endParaRPr lang="lt-LT"/>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6" name="Freeform 26"/>
          <p:cNvSpPr/>
          <p:nvPr/>
        </p:nvSpPr>
        <p:spPr>
          <a:xfrm>
            <a:off x="1949972" y="4469703"/>
            <a:ext cx="824498" cy="718344"/>
          </a:xfrm>
          <a:custGeom>
            <a:avLst/>
            <a:gdLst/>
            <a:ahLst/>
            <a:cxnLst/>
            <a:rect l="l" t="t" r="r" b="b"/>
            <a:pathLst>
              <a:path w="824498" h="718344">
                <a:moveTo>
                  <a:pt x="0" y="0"/>
                </a:moveTo>
                <a:lnTo>
                  <a:pt x="824498" y="0"/>
                </a:lnTo>
                <a:lnTo>
                  <a:pt x="824498" y="718343"/>
                </a:lnTo>
                <a:lnTo>
                  <a:pt x="0" y="7183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27" name="TextBox 27"/>
          <p:cNvSpPr txBox="1"/>
          <p:nvPr/>
        </p:nvSpPr>
        <p:spPr>
          <a:xfrm>
            <a:off x="1500216" y="1276350"/>
            <a:ext cx="17087611" cy="814078"/>
          </a:xfrm>
          <a:prstGeom prst="rect">
            <a:avLst/>
          </a:prstGeom>
        </p:spPr>
        <p:txBody>
          <a:bodyPr lIns="0" tIns="0" rIns="0" bIns="0" rtlCol="0" anchor="t">
            <a:spAutoFit/>
          </a:bodyPr>
          <a:lstStyle/>
          <a:p>
            <a:pPr>
              <a:lnSpc>
                <a:spcPts val="5740"/>
              </a:lnSpc>
            </a:pPr>
            <a:r>
              <a:rPr lang="en-US" sz="7000" spc="-245" dirty="0" err="1">
                <a:solidFill>
                  <a:srgbClr val="000000"/>
                </a:solidFill>
                <a:latin typeface="HK Grotesk Bold"/>
              </a:rPr>
              <a:t>Numatoma</a:t>
            </a:r>
            <a:r>
              <a:rPr lang="en-US" sz="7000" spc="-245" dirty="0">
                <a:solidFill>
                  <a:srgbClr val="000000"/>
                </a:solidFill>
                <a:latin typeface="HK Grotesk Bold"/>
              </a:rPr>
              <a:t> </a:t>
            </a:r>
            <a:r>
              <a:rPr lang="en-US" sz="7000" spc="-245" dirty="0" err="1">
                <a:solidFill>
                  <a:srgbClr val="000000"/>
                </a:solidFill>
                <a:latin typeface="HK Grotesk Bold"/>
              </a:rPr>
              <a:t>konkurso</a:t>
            </a:r>
            <a:r>
              <a:rPr lang="en-US" sz="7000" spc="-245" dirty="0">
                <a:solidFill>
                  <a:srgbClr val="000000"/>
                </a:solidFill>
                <a:latin typeface="HK Grotesk Bold"/>
              </a:rPr>
              <a:t> </a:t>
            </a:r>
            <a:r>
              <a:rPr lang="en-US" sz="7000" spc="-245" dirty="0" err="1">
                <a:solidFill>
                  <a:srgbClr val="000000"/>
                </a:solidFill>
                <a:latin typeface="HK Grotesk Bold"/>
              </a:rPr>
              <a:t>eiga</a:t>
            </a:r>
            <a:endParaRPr lang="en-US" sz="7000" spc="-245" dirty="0">
              <a:solidFill>
                <a:srgbClr val="000000"/>
              </a:solidFill>
              <a:latin typeface="HK Grotesk Bold"/>
            </a:endParaRPr>
          </a:p>
        </p:txBody>
      </p:sp>
      <p:sp>
        <p:nvSpPr>
          <p:cNvPr id="28" name="TextBox 28"/>
          <p:cNvSpPr txBox="1"/>
          <p:nvPr/>
        </p:nvSpPr>
        <p:spPr>
          <a:xfrm>
            <a:off x="1226999" y="2794667"/>
            <a:ext cx="2042322" cy="704680"/>
          </a:xfrm>
          <a:prstGeom prst="rect">
            <a:avLst/>
          </a:prstGeom>
        </p:spPr>
        <p:txBody>
          <a:bodyPr lIns="0" tIns="0" rIns="0" bIns="0" rtlCol="0" anchor="t">
            <a:spAutoFit/>
          </a:bodyPr>
          <a:lstStyle/>
          <a:p>
            <a:pPr algn="ctr">
              <a:lnSpc>
                <a:spcPts val="2912"/>
              </a:lnSpc>
            </a:pPr>
            <a:r>
              <a:rPr lang="en-US" sz="2240" dirty="0">
                <a:solidFill>
                  <a:srgbClr val="191919"/>
                </a:solidFill>
                <a:latin typeface="Galaxie Polaris 1"/>
              </a:rPr>
              <a:t>2023 m.</a:t>
            </a:r>
          </a:p>
          <a:p>
            <a:pPr algn="ctr">
              <a:lnSpc>
                <a:spcPts val="2912"/>
              </a:lnSpc>
            </a:pPr>
            <a:r>
              <a:rPr lang="en-US" sz="2240" dirty="0" err="1">
                <a:solidFill>
                  <a:srgbClr val="191919"/>
                </a:solidFill>
                <a:latin typeface="Galaxie Polaris 1"/>
              </a:rPr>
              <a:t>spalio</a:t>
            </a:r>
            <a:r>
              <a:rPr lang="en-US" sz="2240" dirty="0">
                <a:solidFill>
                  <a:srgbClr val="191919"/>
                </a:solidFill>
                <a:latin typeface="Galaxie Polaris 1"/>
              </a:rPr>
              <a:t> 1</a:t>
            </a:r>
            <a:r>
              <a:rPr lang="lt-LT" sz="2240" dirty="0">
                <a:solidFill>
                  <a:srgbClr val="191919"/>
                </a:solidFill>
                <a:latin typeface="Galaxie Polaris 1"/>
              </a:rPr>
              <a:t>1 </a:t>
            </a:r>
            <a:r>
              <a:rPr lang="en-US" sz="2240" dirty="0">
                <a:solidFill>
                  <a:srgbClr val="191919"/>
                </a:solidFill>
                <a:latin typeface="Galaxie Polaris 1"/>
              </a:rPr>
              <a:t>d.</a:t>
            </a:r>
          </a:p>
        </p:txBody>
      </p:sp>
      <p:sp>
        <p:nvSpPr>
          <p:cNvPr id="29" name="TextBox 29"/>
          <p:cNvSpPr txBox="1"/>
          <p:nvPr/>
        </p:nvSpPr>
        <p:spPr>
          <a:xfrm>
            <a:off x="3695735" y="2749074"/>
            <a:ext cx="2481800" cy="1448473"/>
          </a:xfrm>
          <a:prstGeom prst="rect">
            <a:avLst/>
          </a:prstGeom>
        </p:spPr>
        <p:txBody>
          <a:bodyPr lIns="0" tIns="0" rIns="0" bIns="0" rtlCol="0" anchor="t">
            <a:spAutoFit/>
          </a:bodyPr>
          <a:lstStyle/>
          <a:p>
            <a:pPr algn="ctr">
              <a:lnSpc>
                <a:spcPts val="2912"/>
              </a:lnSpc>
            </a:pPr>
            <a:r>
              <a:rPr lang="en-US" sz="2240" dirty="0" err="1">
                <a:solidFill>
                  <a:srgbClr val="191919"/>
                </a:solidFill>
                <a:latin typeface="Galaxie Polaris 1"/>
              </a:rPr>
              <a:t>iki</a:t>
            </a:r>
            <a:r>
              <a:rPr lang="en-US" sz="2240" dirty="0">
                <a:solidFill>
                  <a:srgbClr val="191919"/>
                </a:solidFill>
                <a:latin typeface="Galaxie Polaris 1"/>
              </a:rPr>
              <a:t> 2023 m.</a:t>
            </a:r>
          </a:p>
          <a:p>
            <a:pPr algn="ctr">
              <a:lnSpc>
                <a:spcPts val="2912"/>
              </a:lnSpc>
            </a:pPr>
            <a:r>
              <a:rPr lang="en-US" sz="2240" dirty="0" err="1">
                <a:solidFill>
                  <a:srgbClr val="191919"/>
                </a:solidFill>
                <a:latin typeface="Galaxie Polaris 1"/>
              </a:rPr>
              <a:t>spalio</a:t>
            </a:r>
            <a:r>
              <a:rPr lang="en-US" sz="2240" dirty="0">
                <a:solidFill>
                  <a:srgbClr val="191919"/>
                </a:solidFill>
                <a:latin typeface="Galaxie Polaris 1"/>
              </a:rPr>
              <a:t> </a:t>
            </a:r>
            <a:r>
              <a:rPr lang="lt-LT" sz="2240" dirty="0">
                <a:solidFill>
                  <a:srgbClr val="191919"/>
                </a:solidFill>
                <a:latin typeface="Galaxie Polaris 1"/>
              </a:rPr>
              <a:t>25 </a:t>
            </a:r>
            <a:r>
              <a:rPr lang="en-US" sz="2240" dirty="0">
                <a:solidFill>
                  <a:srgbClr val="191919"/>
                </a:solidFill>
                <a:latin typeface="Galaxie Polaris 1"/>
              </a:rPr>
              <a:t>d.(</a:t>
            </a:r>
            <a:r>
              <a:rPr lang="en-US" sz="2240" dirty="0" err="1">
                <a:solidFill>
                  <a:srgbClr val="191919"/>
                </a:solidFill>
                <a:latin typeface="Galaxie Polaris 1"/>
              </a:rPr>
              <a:t>imtinai</a:t>
            </a:r>
            <a:r>
              <a:rPr lang="en-US" sz="2240" dirty="0">
                <a:solidFill>
                  <a:srgbClr val="191919"/>
                </a:solidFill>
                <a:latin typeface="Galaxie Polaris 1"/>
              </a:rPr>
              <a:t>)</a:t>
            </a:r>
          </a:p>
          <a:p>
            <a:pPr algn="ctr">
              <a:lnSpc>
                <a:spcPts val="2912"/>
              </a:lnSpc>
            </a:pPr>
            <a:endParaRPr lang="en-US" sz="2240" dirty="0">
              <a:solidFill>
                <a:srgbClr val="191919"/>
              </a:solidFill>
              <a:latin typeface="Galaxie Polaris 1"/>
            </a:endParaRPr>
          </a:p>
        </p:txBody>
      </p:sp>
      <p:sp>
        <p:nvSpPr>
          <p:cNvPr id="30" name="TextBox 30"/>
          <p:cNvSpPr txBox="1"/>
          <p:nvPr/>
        </p:nvSpPr>
        <p:spPr>
          <a:xfrm>
            <a:off x="6443776" y="2749074"/>
            <a:ext cx="2481800" cy="1114552"/>
          </a:xfrm>
          <a:prstGeom prst="rect">
            <a:avLst/>
          </a:prstGeom>
        </p:spPr>
        <p:txBody>
          <a:bodyPr lIns="0" tIns="0" rIns="0" bIns="0" rtlCol="0" anchor="t">
            <a:spAutoFit/>
          </a:bodyPr>
          <a:lstStyle/>
          <a:p>
            <a:pPr algn="ctr">
              <a:lnSpc>
                <a:spcPts val="2912"/>
              </a:lnSpc>
            </a:pPr>
            <a:r>
              <a:rPr lang="en-US" sz="2240" dirty="0" err="1">
                <a:solidFill>
                  <a:srgbClr val="191919"/>
                </a:solidFill>
                <a:latin typeface="Galaxie Polaris 1"/>
              </a:rPr>
              <a:t>iki</a:t>
            </a:r>
            <a:r>
              <a:rPr lang="en-US" sz="2240" dirty="0">
                <a:solidFill>
                  <a:srgbClr val="191919"/>
                </a:solidFill>
                <a:latin typeface="Galaxie Polaris 1"/>
              </a:rPr>
              <a:t> 2023 m.</a:t>
            </a:r>
          </a:p>
          <a:p>
            <a:pPr algn="ctr">
              <a:lnSpc>
                <a:spcPts val="2912"/>
              </a:lnSpc>
            </a:pPr>
            <a:r>
              <a:rPr lang="lt-LT" sz="2240" dirty="0">
                <a:solidFill>
                  <a:srgbClr val="191919"/>
                </a:solidFill>
                <a:latin typeface="Galaxie Polaris 1"/>
              </a:rPr>
              <a:t>lapkričio 3</a:t>
            </a:r>
            <a:r>
              <a:rPr lang="en-US" sz="2240" dirty="0">
                <a:solidFill>
                  <a:srgbClr val="191919"/>
                </a:solidFill>
                <a:latin typeface="Galaxie Polaris 1"/>
              </a:rPr>
              <a:t> d.</a:t>
            </a:r>
          </a:p>
          <a:p>
            <a:pPr algn="ctr">
              <a:lnSpc>
                <a:spcPts val="2912"/>
              </a:lnSpc>
            </a:pPr>
            <a:endParaRPr lang="en-US" sz="2240" dirty="0">
              <a:solidFill>
                <a:srgbClr val="191919"/>
              </a:solidFill>
              <a:latin typeface="Galaxie Polaris 1"/>
            </a:endParaRPr>
          </a:p>
        </p:txBody>
      </p:sp>
      <p:sp>
        <p:nvSpPr>
          <p:cNvPr id="31" name="TextBox 31"/>
          <p:cNvSpPr txBox="1"/>
          <p:nvPr/>
        </p:nvSpPr>
        <p:spPr>
          <a:xfrm>
            <a:off x="9150162" y="2749074"/>
            <a:ext cx="2481800" cy="1076577"/>
          </a:xfrm>
          <a:prstGeom prst="rect">
            <a:avLst/>
          </a:prstGeom>
        </p:spPr>
        <p:txBody>
          <a:bodyPr lIns="0" tIns="0" rIns="0" bIns="0" rtlCol="0" anchor="t">
            <a:spAutoFit/>
          </a:bodyPr>
          <a:lstStyle/>
          <a:p>
            <a:pPr algn="ctr">
              <a:lnSpc>
                <a:spcPts val="2912"/>
              </a:lnSpc>
            </a:pPr>
            <a:r>
              <a:rPr lang="en-US" sz="2240" dirty="0" err="1">
                <a:solidFill>
                  <a:srgbClr val="191919"/>
                </a:solidFill>
                <a:latin typeface="Galaxie Polaris 1"/>
              </a:rPr>
              <a:t>iki</a:t>
            </a:r>
            <a:r>
              <a:rPr lang="en-US" sz="2240" dirty="0">
                <a:solidFill>
                  <a:srgbClr val="191919"/>
                </a:solidFill>
                <a:latin typeface="Galaxie Polaris 1"/>
              </a:rPr>
              <a:t> 2023 m.</a:t>
            </a:r>
          </a:p>
          <a:p>
            <a:pPr algn="ctr">
              <a:lnSpc>
                <a:spcPts val="2912"/>
              </a:lnSpc>
            </a:pPr>
            <a:r>
              <a:rPr lang="lt-LT" sz="2240" dirty="0">
                <a:solidFill>
                  <a:srgbClr val="191919"/>
                </a:solidFill>
                <a:latin typeface="Galaxie Polaris 1"/>
              </a:rPr>
              <a:t>gruodžio pradžios</a:t>
            </a:r>
            <a:endParaRPr lang="en-US" sz="2240" dirty="0">
              <a:solidFill>
                <a:srgbClr val="191919"/>
              </a:solidFill>
              <a:latin typeface="Galaxie Polaris 1"/>
            </a:endParaRPr>
          </a:p>
          <a:p>
            <a:pPr algn="ctr">
              <a:lnSpc>
                <a:spcPts val="2912"/>
              </a:lnSpc>
            </a:pPr>
            <a:endParaRPr lang="en-US" sz="2240" dirty="0">
              <a:solidFill>
                <a:srgbClr val="191919"/>
              </a:solidFill>
              <a:latin typeface="Galaxie Polaris 1"/>
            </a:endParaRPr>
          </a:p>
        </p:txBody>
      </p:sp>
      <p:sp>
        <p:nvSpPr>
          <p:cNvPr id="32" name="TextBox 32"/>
          <p:cNvSpPr txBox="1"/>
          <p:nvPr/>
        </p:nvSpPr>
        <p:spPr>
          <a:xfrm>
            <a:off x="11772802" y="2780443"/>
            <a:ext cx="2481800" cy="1076577"/>
          </a:xfrm>
          <a:prstGeom prst="rect">
            <a:avLst/>
          </a:prstGeom>
        </p:spPr>
        <p:txBody>
          <a:bodyPr lIns="0" tIns="0" rIns="0" bIns="0" rtlCol="0" anchor="t">
            <a:spAutoFit/>
          </a:bodyPr>
          <a:lstStyle/>
          <a:p>
            <a:pPr algn="ctr">
              <a:lnSpc>
                <a:spcPts val="2912"/>
              </a:lnSpc>
            </a:pPr>
            <a:r>
              <a:rPr lang="en-US" sz="2240" dirty="0">
                <a:solidFill>
                  <a:srgbClr val="191919"/>
                </a:solidFill>
                <a:latin typeface="Galaxie Polaris 1"/>
              </a:rPr>
              <a:t>2023 m.</a:t>
            </a:r>
          </a:p>
          <a:p>
            <a:pPr algn="ctr">
              <a:lnSpc>
                <a:spcPts val="2912"/>
              </a:lnSpc>
            </a:pPr>
            <a:r>
              <a:rPr lang="en-US" sz="2240" dirty="0" err="1">
                <a:solidFill>
                  <a:srgbClr val="191919"/>
                </a:solidFill>
                <a:latin typeface="Galaxie Polaris 1"/>
              </a:rPr>
              <a:t>gruodžio</a:t>
            </a:r>
            <a:endParaRPr lang="en-US" sz="2240" dirty="0">
              <a:solidFill>
                <a:srgbClr val="191919"/>
              </a:solidFill>
              <a:latin typeface="Galaxie Polaris 1"/>
            </a:endParaRPr>
          </a:p>
          <a:p>
            <a:pPr algn="ctr">
              <a:lnSpc>
                <a:spcPts val="2912"/>
              </a:lnSpc>
            </a:pPr>
            <a:r>
              <a:rPr lang="en-US" sz="2240" dirty="0" err="1">
                <a:solidFill>
                  <a:srgbClr val="191919"/>
                </a:solidFill>
                <a:latin typeface="Galaxie Polaris 1"/>
              </a:rPr>
              <a:t>vidur</a:t>
            </a:r>
            <a:r>
              <a:rPr lang="lt-LT" sz="2240" dirty="0" err="1">
                <a:solidFill>
                  <a:srgbClr val="191919"/>
                </a:solidFill>
                <a:latin typeface="Galaxie Polaris 1"/>
              </a:rPr>
              <a:t>ys</a:t>
            </a:r>
            <a:endParaRPr lang="en-US" sz="2240" dirty="0">
              <a:solidFill>
                <a:srgbClr val="191919"/>
              </a:solidFill>
              <a:latin typeface="Galaxie Polaris 1"/>
            </a:endParaRPr>
          </a:p>
        </p:txBody>
      </p:sp>
      <p:sp>
        <p:nvSpPr>
          <p:cNvPr id="33" name="TextBox 33"/>
          <p:cNvSpPr txBox="1"/>
          <p:nvPr/>
        </p:nvSpPr>
        <p:spPr>
          <a:xfrm>
            <a:off x="14395442" y="2749074"/>
            <a:ext cx="2481800" cy="1820370"/>
          </a:xfrm>
          <a:prstGeom prst="rect">
            <a:avLst/>
          </a:prstGeom>
        </p:spPr>
        <p:txBody>
          <a:bodyPr lIns="0" tIns="0" rIns="0" bIns="0" rtlCol="0" anchor="t">
            <a:spAutoFit/>
          </a:bodyPr>
          <a:lstStyle/>
          <a:p>
            <a:pPr algn="ctr">
              <a:lnSpc>
                <a:spcPts val="2912"/>
              </a:lnSpc>
            </a:pPr>
            <a:r>
              <a:rPr lang="en-US" sz="2240" dirty="0">
                <a:solidFill>
                  <a:srgbClr val="191919"/>
                </a:solidFill>
                <a:latin typeface="Galaxie Polaris 1"/>
              </a:rPr>
              <a:t>2023 m.</a:t>
            </a:r>
          </a:p>
          <a:p>
            <a:pPr algn="ctr">
              <a:lnSpc>
                <a:spcPts val="2912"/>
              </a:lnSpc>
            </a:pPr>
            <a:r>
              <a:rPr lang="en-US" sz="2240" dirty="0" err="1">
                <a:solidFill>
                  <a:srgbClr val="191919"/>
                </a:solidFill>
                <a:latin typeface="Galaxie Polaris 1"/>
              </a:rPr>
              <a:t>gruodžio</a:t>
            </a:r>
            <a:endParaRPr lang="en-US" sz="2240" dirty="0">
              <a:solidFill>
                <a:srgbClr val="191919"/>
              </a:solidFill>
              <a:latin typeface="Galaxie Polaris 1"/>
            </a:endParaRPr>
          </a:p>
          <a:p>
            <a:pPr algn="ctr">
              <a:lnSpc>
                <a:spcPts val="2912"/>
              </a:lnSpc>
            </a:pPr>
            <a:r>
              <a:rPr lang="lt-LT" sz="2240" dirty="0">
                <a:solidFill>
                  <a:srgbClr val="191919"/>
                </a:solidFill>
                <a:latin typeface="Galaxie Polaris 1"/>
              </a:rPr>
              <a:t>p</a:t>
            </a:r>
            <a:r>
              <a:rPr lang="en-US" sz="2240" dirty="0" err="1">
                <a:solidFill>
                  <a:srgbClr val="191919"/>
                </a:solidFill>
                <a:latin typeface="Galaxie Polaris 1"/>
              </a:rPr>
              <a:t>abaig</a:t>
            </a:r>
            <a:r>
              <a:rPr lang="lt-LT" sz="2240" dirty="0">
                <a:solidFill>
                  <a:srgbClr val="191919"/>
                </a:solidFill>
                <a:latin typeface="Galaxie Polaris 1"/>
              </a:rPr>
              <a:t>a -2024 m. sausio pradžia</a:t>
            </a:r>
            <a:endParaRPr lang="en-US" sz="2240" dirty="0">
              <a:solidFill>
                <a:srgbClr val="191919"/>
              </a:solidFill>
              <a:latin typeface="Galaxie Polaris 1"/>
            </a:endParaRPr>
          </a:p>
          <a:p>
            <a:pPr algn="ctr">
              <a:lnSpc>
                <a:spcPts val="2912"/>
              </a:lnSpc>
            </a:pPr>
            <a:endParaRPr lang="en-US" sz="2240" dirty="0">
              <a:solidFill>
                <a:srgbClr val="191919"/>
              </a:solidFill>
              <a:latin typeface="Galaxie Polaris 1"/>
            </a:endParaRPr>
          </a:p>
        </p:txBody>
      </p:sp>
      <p:sp>
        <p:nvSpPr>
          <p:cNvPr id="34" name="TextBox 34"/>
          <p:cNvSpPr txBox="1"/>
          <p:nvPr/>
        </p:nvSpPr>
        <p:spPr>
          <a:xfrm>
            <a:off x="1500216" y="5676646"/>
            <a:ext cx="2588824" cy="1190879"/>
          </a:xfrm>
          <a:prstGeom prst="rect">
            <a:avLst/>
          </a:prstGeom>
        </p:spPr>
        <p:txBody>
          <a:bodyPr lIns="0" tIns="0" rIns="0" bIns="0" rtlCol="0" anchor="t">
            <a:spAutoFit/>
          </a:bodyPr>
          <a:lstStyle/>
          <a:p>
            <a:pPr>
              <a:lnSpc>
                <a:spcPts val="3136"/>
              </a:lnSpc>
            </a:pPr>
            <a:r>
              <a:rPr lang="en-US" sz="2240">
                <a:solidFill>
                  <a:srgbClr val="000000"/>
                </a:solidFill>
                <a:latin typeface="Galaxie Polaris 1"/>
              </a:rPr>
              <a:t>Paskelbiamas konkursas</a:t>
            </a:r>
          </a:p>
          <a:p>
            <a:pPr>
              <a:lnSpc>
                <a:spcPts val="3136"/>
              </a:lnSpc>
            </a:pPr>
            <a:endParaRPr lang="en-US" sz="2240">
              <a:solidFill>
                <a:srgbClr val="000000"/>
              </a:solidFill>
              <a:latin typeface="Galaxie Polaris 1"/>
            </a:endParaRPr>
          </a:p>
        </p:txBody>
      </p:sp>
      <p:sp>
        <p:nvSpPr>
          <p:cNvPr id="35" name="TextBox 35"/>
          <p:cNvSpPr txBox="1"/>
          <p:nvPr/>
        </p:nvSpPr>
        <p:spPr>
          <a:xfrm>
            <a:off x="4180152" y="5676646"/>
            <a:ext cx="2292558" cy="2752979"/>
          </a:xfrm>
          <a:prstGeom prst="rect">
            <a:avLst/>
          </a:prstGeom>
        </p:spPr>
        <p:txBody>
          <a:bodyPr lIns="0" tIns="0" rIns="0" bIns="0" rtlCol="0" anchor="t">
            <a:spAutoFit/>
          </a:bodyPr>
          <a:lstStyle/>
          <a:p>
            <a:pPr>
              <a:lnSpc>
                <a:spcPts val="3136"/>
              </a:lnSpc>
            </a:pPr>
            <a:r>
              <a:rPr lang="en-US" sz="2240">
                <a:solidFill>
                  <a:srgbClr val="000000"/>
                </a:solidFill>
                <a:latin typeface="Galaxie Polaris 1"/>
              </a:rPr>
              <a:t>Priimami pretendentų prašymai dalyvauti konkurse</a:t>
            </a:r>
          </a:p>
          <a:p>
            <a:pPr>
              <a:lnSpc>
                <a:spcPts val="3136"/>
              </a:lnSpc>
            </a:pPr>
            <a:endParaRPr lang="en-US" sz="2240">
              <a:solidFill>
                <a:srgbClr val="000000"/>
              </a:solidFill>
              <a:latin typeface="Galaxie Polaris 1"/>
            </a:endParaRPr>
          </a:p>
          <a:p>
            <a:pPr>
              <a:lnSpc>
                <a:spcPts val="3136"/>
              </a:lnSpc>
            </a:pPr>
            <a:endParaRPr lang="en-US" sz="2240">
              <a:solidFill>
                <a:srgbClr val="000000"/>
              </a:solidFill>
              <a:latin typeface="Galaxie Polaris 1"/>
            </a:endParaRPr>
          </a:p>
        </p:txBody>
      </p:sp>
      <p:sp>
        <p:nvSpPr>
          <p:cNvPr id="36" name="TextBox 36"/>
          <p:cNvSpPr txBox="1"/>
          <p:nvPr/>
        </p:nvSpPr>
        <p:spPr>
          <a:xfrm>
            <a:off x="6772984" y="5724271"/>
            <a:ext cx="2292558" cy="3534029"/>
          </a:xfrm>
          <a:prstGeom prst="rect">
            <a:avLst/>
          </a:prstGeom>
        </p:spPr>
        <p:txBody>
          <a:bodyPr lIns="0" tIns="0" rIns="0" bIns="0" rtlCol="0" anchor="t">
            <a:spAutoFit/>
          </a:bodyPr>
          <a:lstStyle/>
          <a:p>
            <a:pPr>
              <a:lnSpc>
                <a:spcPts val="3136"/>
              </a:lnSpc>
            </a:pPr>
            <a:r>
              <a:rPr lang="en-US" sz="2240">
                <a:solidFill>
                  <a:srgbClr val="000000"/>
                </a:solidFill>
                <a:latin typeface="Galaxie Polaris 1"/>
              </a:rPr>
              <a:t>Įvertinama pretendentų atitiktis nepriekaištingos reputacijos, bendriesiems ir specialiesiems reikalavimams*</a:t>
            </a:r>
          </a:p>
          <a:p>
            <a:pPr>
              <a:lnSpc>
                <a:spcPts val="3136"/>
              </a:lnSpc>
            </a:pPr>
            <a:endParaRPr lang="en-US" sz="2240">
              <a:solidFill>
                <a:srgbClr val="000000"/>
              </a:solidFill>
              <a:latin typeface="Galaxie Polaris 1"/>
            </a:endParaRPr>
          </a:p>
        </p:txBody>
      </p:sp>
      <p:sp>
        <p:nvSpPr>
          <p:cNvPr id="37" name="TextBox 37"/>
          <p:cNvSpPr txBox="1"/>
          <p:nvPr/>
        </p:nvSpPr>
        <p:spPr>
          <a:xfrm>
            <a:off x="9492080" y="5676646"/>
            <a:ext cx="2292558" cy="353402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Pretendentų</a:t>
            </a:r>
            <a:r>
              <a:rPr lang="en-US" sz="2240" dirty="0">
                <a:solidFill>
                  <a:srgbClr val="000000"/>
                </a:solidFill>
                <a:latin typeface="Galaxie Polaris 1"/>
              </a:rPr>
              <a:t> </a:t>
            </a:r>
            <a:r>
              <a:rPr lang="en-US" sz="2240" dirty="0" err="1">
                <a:solidFill>
                  <a:srgbClr val="000000"/>
                </a:solidFill>
                <a:latin typeface="Galaxie Polaris 1"/>
              </a:rPr>
              <a:t>dalyvavimas</a:t>
            </a:r>
            <a:r>
              <a:rPr lang="en-US" sz="2240" dirty="0">
                <a:solidFill>
                  <a:srgbClr val="000000"/>
                </a:solidFill>
                <a:latin typeface="Galaxie Polaris 1"/>
              </a:rPr>
              <a:t> </a:t>
            </a:r>
            <a:r>
              <a:rPr lang="en-US" sz="2240" dirty="0" err="1">
                <a:solidFill>
                  <a:srgbClr val="000000"/>
                </a:solidFill>
                <a:latin typeface="Galaxie Polaris 1"/>
              </a:rPr>
              <a:t>bendrųjų</a:t>
            </a:r>
            <a:r>
              <a:rPr lang="en-US" sz="2240" dirty="0">
                <a:solidFill>
                  <a:srgbClr val="000000"/>
                </a:solidFill>
                <a:latin typeface="Galaxie Polaris 1"/>
              </a:rPr>
              <a:t>, </a:t>
            </a:r>
            <a:r>
              <a:rPr lang="en-US" sz="2240" dirty="0" err="1">
                <a:solidFill>
                  <a:srgbClr val="000000"/>
                </a:solidFill>
                <a:latin typeface="Galaxie Polaris 1"/>
              </a:rPr>
              <a:t>vadybinių</a:t>
            </a:r>
            <a:r>
              <a:rPr lang="en-US" sz="2240" dirty="0">
                <a:solidFill>
                  <a:srgbClr val="000000"/>
                </a:solidFill>
                <a:latin typeface="Galaxie Polaris 1"/>
              </a:rPr>
              <a:t> </a:t>
            </a:r>
            <a:r>
              <a:rPr lang="en-US" sz="2240" dirty="0" err="1">
                <a:solidFill>
                  <a:srgbClr val="000000"/>
                </a:solidFill>
                <a:latin typeface="Galaxie Polaris 1"/>
              </a:rPr>
              <a:t>ir</a:t>
            </a:r>
            <a:r>
              <a:rPr lang="en-US" sz="2240" dirty="0">
                <a:solidFill>
                  <a:srgbClr val="000000"/>
                </a:solidFill>
                <a:latin typeface="Galaxie Polaris 1"/>
              </a:rPr>
              <a:t> </a:t>
            </a:r>
            <a:r>
              <a:rPr lang="en-US" sz="2240" dirty="0" err="1">
                <a:solidFill>
                  <a:srgbClr val="000000"/>
                </a:solidFill>
                <a:latin typeface="Galaxie Polaris 1"/>
              </a:rPr>
              <a:t>lyderystės</a:t>
            </a:r>
            <a:r>
              <a:rPr lang="en-US" sz="2240" dirty="0">
                <a:solidFill>
                  <a:srgbClr val="000000"/>
                </a:solidFill>
                <a:latin typeface="Galaxie Polaris 1"/>
              </a:rPr>
              <a:t> </a:t>
            </a:r>
            <a:r>
              <a:rPr lang="en-US" sz="2240" dirty="0" err="1">
                <a:solidFill>
                  <a:srgbClr val="000000"/>
                </a:solidFill>
                <a:latin typeface="Galaxie Polaris 1"/>
              </a:rPr>
              <a:t>kompetencijų</a:t>
            </a:r>
            <a:r>
              <a:rPr lang="en-US" sz="2240" dirty="0">
                <a:solidFill>
                  <a:srgbClr val="000000"/>
                </a:solidFill>
                <a:latin typeface="Galaxie Polaris 1"/>
              </a:rPr>
              <a:t> </a:t>
            </a:r>
            <a:r>
              <a:rPr lang="en-US" sz="2240" dirty="0" err="1">
                <a:solidFill>
                  <a:srgbClr val="000000"/>
                </a:solidFill>
                <a:latin typeface="Galaxie Polaris 1"/>
              </a:rPr>
              <a:t>kompleksiniame</a:t>
            </a:r>
            <a:endParaRPr lang="en-US" sz="2240" dirty="0">
              <a:solidFill>
                <a:srgbClr val="000000"/>
              </a:solidFill>
              <a:latin typeface="Galaxie Polaris 1"/>
            </a:endParaRPr>
          </a:p>
          <a:p>
            <a:pPr>
              <a:lnSpc>
                <a:spcPts val="3136"/>
              </a:lnSpc>
            </a:pPr>
            <a:r>
              <a:rPr lang="en-US" sz="2240" dirty="0" err="1">
                <a:solidFill>
                  <a:srgbClr val="000000"/>
                </a:solidFill>
                <a:latin typeface="Galaxie Polaris 1"/>
              </a:rPr>
              <a:t>vertinime</a:t>
            </a:r>
            <a:r>
              <a:rPr lang="en-US" sz="2240" dirty="0">
                <a:solidFill>
                  <a:srgbClr val="000000"/>
                </a:solidFill>
                <a:latin typeface="Galaxie Polaris 1"/>
              </a:rPr>
              <a:t>** </a:t>
            </a:r>
          </a:p>
          <a:p>
            <a:pPr>
              <a:lnSpc>
                <a:spcPts val="3136"/>
              </a:lnSpc>
            </a:pPr>
            <a:endParaRPr lang="en-US" sz="2240" dirty="0">
              <a:solidFill>
                <a:srgbClr val="000000"/>
              </a:solidFill>
              <a:latin typeface="Galaxie Polaris 1"/>
            </a:endParaRPr>
          </a:p>
        </p:txBody>
      </p:sp>
      <p:sp>
        <p:nvSpPr>
          <p:cNvPr id="38" name="TextBox 38"/>
          <p:cNvSpPr txBox="1"/>
          <p:nvPr/>
        </p:nvSpPr>
        <p:spPr>
          <a:xfrm>
            <a:off x="11994189" y="5724271"/>
            <a:ext cx="2292558" cy="197192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Pretendentų</a:t>
            </a:r>
            <a:r>
              <a:rPr lang="en-US" sz="2240" dirty="0">
                <a:solidFill>
                  <a:srgbClr val="000000"/>
                </a:solidFill>
                <a:latin typeface="Galaxie Polaris 1"/>
              </a:rPr>
              <a:t> </a:t>
            </a:r>
            <a:r>
              <a:rPr lang="en-US" sz="2240" dirty="0" err="1">
                <a:solidFill>
                  <a:srgbClr val="000000"/>
                </a:solidFill>
                <a:latin typeface="Galaxie Polaris 1"/>
              </a:rPr>
              <a:t>vertinimas</a:t>
            </a:r>
            <a:r>
              <a:rPr lang="en-US" sz="2240" dirty="0">
                <a:solidFill>
                  <a:srgbClr val="000000"/>
                </a:solidFill>
                <a:latin typeface="Galaxie Polaris 1"/>
              </a:rPr>
              <a:t> </a:t>
            </a:r>
            <a:r>
              <a:rPr lang="en-US" sz="2240" dirty="0" err="1">
                <a:solidFill>
                  <a:srgbClr val="000000"/>
                </a:solidFill>
                <a:latin typeface="Galaxie Polaris 1"/>
              </a:rPr>
              <a:t>komisijoje</a:t>
            </a:r>
            <a:r>
              <a:rPr lang="en-US" sz="2240" dirty="0">
                <a:solidFill>
                  <a:srgbClr val="000000"/>
                </a:solidFill>
                <a:latin typeface="Galaxie Polaris 1"/>
              </a:rPr>
              <a:t>***</a:t>
            </a:r>
          </a:p>
          <a:p>
            <a:pPr>
              <a:lnSpc>
                <a:spcPts val="3136"/>
              </a:lnSpc>
            </a:pPr>
            <a:endParaRPr lang="en-US" sz="2240" dirty="0">
              <a:solidFill>
                <a:srgbClr val="000000"/>
              </a:solidFill>
              <a:latin typeface="Galaxie Polaris 1"/>
            </a:endParaRPr>
          </a:p>
          <a:p>
            <a:pPr>
              <a:lnSpc>
                <a:spcPts val="3136"/>
              </a:lnSpc>
            </a:pPr>
            <a:endParaRPr lang="en-US" sz="2240" dirty="0">
              <a:solidFill>
                <a:srgbClr val="000000"/>
              </a:solidFill>
              <a:latin typeface="Galaxie Polaris 1"/>
            </a:endParaRPr>
          </a:p>
        </p:txBody>
      </p:sp>
      <p:sp>
        <p:nvSpPr>
          <p:cNvPr id="39" name="TextBox 39"/>
          <p:cNvSpPr txBox="1"/>
          <p:nvPr/>
        </p:nvSpPr>
        <p:spPr>
          <a:xfrm>
            <a:off x="14498311" y="5676646"/>
            <a:ext cx="2901550" cy="1581404"/>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Pokalbis</a:t>
            </a:r>
            <a:r>
              <a:rPr lang="en-US" sz="2240" dirty="0">
                <a:solidFill>
                  <a:srgbClr val="000000"/>
                </a:solidFill>
                <a:latin typeface="Galaxie Polaris 1"/>
              </a:rPr>
              <a:t> </a:t>
            </a:r>
            <a:r>
              <a:rPr lang="en-US" sz="2240" dirty="0" err="1">
                <a:solidFill>
                  <a:srgbClr val="000000"/>
                </a:solidFill>
                <a:latin typeface="Galaxie Polaris 1"/>
              </a:rPr>
              <a:t>su</a:t>
            </a:r>
            <a:r>
              <a:rPr lang="en-US" sz="2240" dirty="0">
                <a:solidFill>
                  <a:srgbClr val="000000"/>
                </a:solidFill>
                <a:latin typeface="Galaxie Polaris 1"/>
              </a:rPr>
              <a:t> į </a:t>
            </a:r>
            <a:r>
              <a:rPr lang="en-US" sz="2240" dirty="0" err="1">
                <a:solidFill>
                  <a:srgbClr val="000000"/>
                </a:solidFill>
                <a:latin typeface="Galaxie Polaris 1"/>
              </a:rPr>
              <a:t>pareigas</a:t>
            </a:r>
            <a:r>
              <a:rPr lang="en-US" sz="2240" dirty="0">
                <a:solidFill>
                  <a:srgbClr val="000000"/>
                </a:solidFill>
                <a:latin typeface="Galaxie Polaris 1"/>
              </a:rPr>
              <a:t> </a:t>
            </a:r>
            <a:r>
              <a:rPr lang="en-US" sz="2240" dirty="0" err="1">
                <a:solidFill>
                  <a:srgbClr val="000000"/>
                </a:solidFill>
                <a:latin typeface="Galaxie Polaris 1"/>
              </a:rPr>
              <a:t>priimančiu</a:t>
            </a:r>
            <a:r>
              <a:rPr lang="en-US" sz="2240" dirty="0">
                <a:solidFill>
                  <a:srgbClr val="000000"/>
                </a:solidFill>
                <a:latin typeface="Galaxie Polaris 1"/>
              </a:rPr>
              <a:t> </a:t>
            </a:r>
            <a:r>
              <a:rPr lang="en-US" sz="2240" dirty="0" err="1">
                <a:solidFill>
                  <a:srgbClr val="000000"/>
                </a:solidFill>
                <a:latin typeface="Galaxie Polaris 1"/>
              </a:rPr>
              <a:t>asmeniu</a:t>
            </a:r>
            <a:r>
              <a:rPr lang="en-US" sz="2240" dirty="0">
                <a:solidFill>
                  <a:srgbClr val="000000"/>
                </a:solidFill>
                <a:latin typeface="Galaxie Polaris 1"/>
              </a:rPr>
              <a:t> </a:t>
            </a:r>
            <a:r>
              <a:rPr lang="en-US" sz="2240" dirty="0" err="1">
                <a:solidFill>
                  <a:srgbClr val="000000"/>
                </a:solidFill>
                <a:latin typeface="Galaxie Polaris 1"/>
              </a:rPr>
              <a:t>ir</a:t>
            </a:r>
            <a:r>
              <a:rPr lang="en-US" sz="2240" dirty="0">
                <a:solidFill>
                  <a:srgbClr val="000000"/>
                </a:solidFill>
                <a:latin typeface="Galaxie Polaris 1"/>
              </a:rPr>
              <a:t> jo </a:t>
            </a:r>
            <a:r>
              <a:rPr lang="en-US" sz="2240" dirty="0" err="1">
                <a:solidFill>
                  <a:srgbClr val="000000"/>
                </a:solidFill>
                <a:latin typeface="Galaxie Polaris 1"/>
              </a:rPr>
              <a:t>galutinis</a:t>
            </a:r>
            <a:r>
              <a:rPr lang="en-US" sz="2240" dirty="0">
                <a:solidFill>
                  <a:srgbClr val="000000"/>
                </a:solidFill>
                <a:latin typeface="Galaxie Polaris 1"/>
              </a:rPr>
              <a:t> </a:t>
            </a:r>
            <a:r>
              <a:rPr lang="en-US" sz="2240" dirty="0" err="1">
                <a:solidFill>
                  <a:srgbClr val="000000"/>
                </a:solidFill>
                <a:latin typeface="Galaxie Polaris 1"/>
              </a:rPr>
              <a:t>sprendimas</a:t>
            </a:r>
            <a:r>
              <a:rPr lang="en-US" sz="2240" dirty="0">
                <a:solidFill>
                  <a:srgbClr val="000000"/>
                </a:solidFill>
                <a:latin typeface="Galaxie Polaris 1"/>
              </a:rPr>
              <a:t> ****</a:t>
            </a:r>
          </a:p>
        </p:txBody>
      </p:sp>
      <p:sp>
        <p:nvSpPr>
          <p:cNvPr id="40" name="TextBox 40"/>
          <p:cNvSpPr txBox="1"/>
          <p:nvPr/>
        </p:nvSpPr>
        <p:spPr>
          <a:xfrm>
            <a:off x="709792" y="8905875"/>
            <a:ext cx="17564576" cy="1442338"/>
          </a:xfrm>
          <a:prstGeom prst="rect">
            <a:avLst/>
          </a:prstGeom>
        </p:spPr>
        <p:txBody>
          <a:bodyPr lIns="0" tIns="0" rIns="0" bIns="0" rtlCol="0" anchor="t">
            <a:spAutoFit/>
          </a:bodyPr>
          <a:lstStyle/>
          <a:p>
            <a:pPr>
              <a:lnSpc>
                <a:spcPts val="1876"/>
              </a:lnSpc>
            </a:pPr>
            <a:r>
              <a:rPr lang="en-US" sz="1340">
                <a:solidFill>
                  <a:srgbClr val="000000"/>
                </a:solidFill>
                <a:latin typeface="Galaxie Polaris 1"/>
              </a:rPr>
              <a:t>* Pateiktas prašymas gali būti grąžintas patikslinti per 5 d. d.</a:t>
            </a:r>
          </a:p>
          <a:p>
            <a:pPr>
              <a:lnSpc>
                <a:spcPts val="1876"/>
              </a:lnSpc>
            </a:pPr>
            <a:r>
              <a:rPr lang="en-US" sz="1340">
                <a:solidFill>
                  <a:srgbClr val="000000"/>
                </a:solidFill>
                <a:latin typeface="Galaxie Polaris 1"/>
              </a:rPr>
              <a:t>** Per 15 d. d. nuo pranešimo apie atitiktį reikalavimams.</a:t>
            </a:r>
          </a:p>
          <a:p>
            <a:pPr>
              <a:lnSpc>
                <a:spcPts val="1876"/>
              </a:lnSpc>
            </a:pPr>
            <a:r>
              <a:rPr lang="en-US" sz="1340">
                <a:solidFill>
                  <a:srgbClr val="000000"/>
                </a:solidFill>
                <a:latin typeface="Galaxie Polaris 1"/>
              </a:rPr>
              <a:t>*** Apie pretendentų vertinimo komisijoje datą, laiką, vietą ir eigą bus pranešta ne vėliau kaip prieš 3 d. d. iki vertinimo komisijoje pradžios.</a:t>
            </a:r>
          </a:p>
          <a:p>
            <a:pPr>
              <a:lnSpc>
                <a:spcPts val="1876"/>
              </a:lnSpc>
            </a:pPr>
            <a:r>
              <a:rPr lang="en-US" sz="1340">
                <a:solidFill>
                  <a:srgbClr val="000000"/>
                </a:solidFill>
                <a:latin typeface="Galaxie Polaris 1"/>
              </a:rPr>
              <a:t>**** Per 10 d. d. nuo informacijos apie konkurso laimėtojus (-ą) gavimo dienos. Informavimas apie priimtą sprendimą ne vėliau kaip per 5 d. d. nuo motyvuoto rašytinio sprendimo priėmimo dienos. </a:t>
            </a:r>
          </a:p>
          <a:p>
            <a:pPr>
              <a:lnSpc>
                <a:spcPts val="1876"/>
              </a:lnSpc>
            </a:pPr>
            <a:endParaRPr lang="en-US" sz="1340">
              <a:solidFill>
                <a:srgbClr val="000000"/>
              </a:solidFill>
              <a:latin typeface="Galaxie Polaris 1"/>
            </a:endParaRPr>
          </a:p>
          <a:p>
            <a:pPr>
              <a:lnSpc>
                <a:spcPts val="1876"/>
              </a:lnSpc>
            </a:pPr>
            <a:endParaRPr lang="en-US" sz="1340">
              <a:solidFill>
                <a:srgbClr val="000000"/>
              </a:solidFill>
              <a:latin typeface="Galaxie Polaris 1"/>
            </a:endParaRPr>
          </a:p>
        </p:txBody>
      </p:sp>
      <p:sp>
        <p:nvSpPr>
          <p:cNvPr id="41" name="Freeform 41"/>
          <p:cNvSpPr/>
          <p:nvPr/>
        </p:nvSpPr>
        <p:spPr>
          <a:xfrm>
            <a:off x="4617000" y="4469703"/>
            <a:ext cx="824498" cy="718344"/>
          </a:xfrm>
          <a:custGeom>
            <a:avLst/>
            <a:gdLst/>
            <a:ahLst/>
            <a:cxnLst/>
            <a:rect l="l" t="t" r="r" b="b"/>
            <a:pathLst>
              <a:path w="824498" h="718344">
                <a:moveTo>
                  <a:pt x="0" y="0"/>
                </a:moveTo>
                <a:lnTo>
                  <a:pt x="824498" y="0"/>
                </a:lnTo>
                <a:lnTo>
                  <a:pt x="824498" y="718343"/>
                </a:lnTo>
                <a:lnTo>
                  <a:pt x="0" y="7183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2" name="Freeform 42"/>
          <p:cNvSpPr/>
          <p:nvPr/>
        </p:nvSpPr>
        <p:spPr>
          <a:xfrm>
            <a:off x="7272427" y="4425156"/>
            <a:ext cx="824498" cy="718344"/>
          </a:xfrm>
          <a:custGeom>
            <a:avLst/>
            <a:gdLst/>
            <a:ahLst/>
            <a:cxnLst/>
            <a:rect l="l" t="t" r="r" b="b"/>
            <a:pathLst>
              <a:path w="824498" h="718344">
                <a:moveTo>
                  <a:pt x="0" y="0"/>
                </a:moveTo>
                <a:lnTo>
                  <a:pt x="824498" y="0"/>
                </a:lnTo>
                <a:lnTo>
                  <a:pt x="824498" y="718344"/>
                </a:lnTo>
                <a:lnTo>
                  <a:pt x="0" y="718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3" name="Freeform 43"/>
          <p:cNvSpPr/>
          <p:nvPr/>
        </p:nvSpPr>
        <p:spPr>
          <a:xfrm>
            <a:off x="9944323" y="4469703"/>
            <a:ext cx="824498" cy="718344"/>
          </a:xfrm>
          <a:custGeom>
            <a:avLst/>
            <a:gdLst/>
            <a:ahLst/>
            <a:cxnLst/>
            <a:rect l="l" t="t" r="r" b="b"/>
            <a:pathLst>
              <a:path w="824498" h="718344">
                <a:moveTo>
                  <a:pt x="0" y="0"/>
                </a:moveTo>
                <a:lnTo>
                  <a:pt x="824498" y="0"/>
                </a:lnTo>
                <a:lnTo>
                  <a:pt x="824498" y="718343"/>
                </a:lnTo>
                <a:lnTo>
                  <a:pt x="0" y="7183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4" name="Freeform 44"/>
          <p:cNvSpPr/>
          <p:nvPr/>
        </p:nvSpPr>
        <p:spPr>
          <a:xfrm>
            <a:off x="12528039" y="4425156"/>
            <a:ext cx="824498" cy="718344"/>
          </a:xfrm>
          <a:custGeom>
            <a:avLst/>
            <a:gdLst/>
            <a:ahLst/>
            <a:cxnLst/>
            <a:rect l="l" t="t" r="r" b="b"/>
            <a:pathLst>
              <a:path w="824498" h="718344">
                <a:moveTo>
                  <a:pt x="0" y="0"/>
                </a:moveTo>
                <a:lnTo>
                  <a:pt x="824498" y="0"/>
                </a:lnTo>
                <a:lnTo>
                  <a:pt x="824498" y="718344"/>
                </a:lnTo>
                <a:lnTo>
                  <a:pt x="0" y="718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5" name="Freeform 45"/>
          <p:cNvSpPr/>
          <p:nvPr/>
        </p:nvSpPr>
        <p:spPr>
          <a:xfrm>
            <a:off x="15227228" y="4425156"/>
            <a:ext cx="824498" cy="718344"/>
          </a:xfrm>
          <a:custGeom>
            <a:avLst/>
            <a:gdLst/>
            <a:ahLst/>
            <a:cxnLst/>
            <a:rect l="l" t="t" r="r" b="b"/>
            <a:pathLst>
              <a:path w="824498" h="718344">
                <a:moveTo>
                  <a:pt x="0" y="0"/>
                </a:moveTo>
                <a:lnTo>
                  <a:pt x="824498" y="0"/>
                </a:lnTo>
                <a:lnTo>
                  <a:pt x="824498" y="718344"/>
                </a:lnTo>
                <a:lnTo>
                  <a:pt x="0" y="718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47" name="TextBox 47"/>
          <p:cNvSpPr txBox="1"/>
          <p:nvPr/>
        </p:nvSpPr>
        <p:spPr>
          <a:xfrm>
            <a:off x="337952" y="2770794"/>
            <a:ext cx="1166301" cy="221727"/>
          </a:xfrm>
          <a:prstGeom prst="rect">
            <a:avLst/>
          </a:prstGeom>
        </p:spPr>
        <p:txBody>
          <a:bodyPr lIns="0" tIns="0" rIns="0" bIns="0" rtlCol="0" anchor="t">
            <a:spAutoFit/>
          </a:bodyPr>
          <a:lstStyle/>
          <a:p>
            <a:pPr algn="ctr">
              <a:lnSpc>
                <a:spcPts val="1769"/>
              </a:lnSpc>
            </a:pPr>
            <a:r>
              <a:rPr lang="en-US" sz="1263" dirty="0">
                <a:solidFill>
                  <a:srgbClr val="FFFFFF"/>
                </a:solidFill>
                <a:latin typeface="Josefin Sans Semi-Bold"/>
              </a:rPr>
              <a:t>ZUM.LV.LT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455" y="-1385533"/>
            <a:ext cx="18847800" cy="18847800"/>
          </a:xfrm>
          <a:custGeom>
            <a:avLst/>
            <a:gdLst/>
            <a:ahLst/>
            <a:cxnLst/>
            <a:rect l="l" t="t" r="r" b="b"/>
            <a:pathLst>
              <a:path w="18847800" h="18847800">
                <a:moveTo>
                  <a:pt x="0" y="0"/>
                </a:moveTo>
                <a:lnTo>
                  <a:pt x="18847800" y="0"/>
                </a:lnTo>
                <a:lnTo>
                  <a:pt x="18847800" y="18847800"/>
                </a:lnTo>
                <a:lnTo>
                  <a:pt x="0" y="18847800"/>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grpSp>
        <p:nvGrpSpPr>
          <p:cNvPr id="3" name="Group 3"/>
          <p:cNvGrpSpPr/>
          <p:nvPr/>
        </p:nvGrpSpPr>
        <p:grpSpPr>
          <a:xfrm rot="-5400000">
            <a:off x="12485555" y="4072556"/>
            <a:ext cx="10757666" cy="2141887"/>
            <a:chOff x="0" y="0"/>
            <a:chExt cx="4946937" cy="984952"/>
          </a:xfrm>
        </p:grpSpPr>
        <p:sp>
          <p:nvSpPr>
            <p:cNvPr id="4" name="Freeform 4"/>
            <p:cNvSpPr/>
            <p:nvPr/>
          </p:nvSpPr>
          <p:spPr>
            <a:xfrm>
              <a:off x="0" y="0"/>
              <a:ext cx="4946937" cy="984952"/>
            </a:xfrm>
            <a:custGeom>
              <a:avLst/>
              <a:gdLst/>
              <a:ahLst/>
              <a:cxnLst/>
              <a:rect l="l" t="t" r="r" b="b"/>
              <a:pathLst>
                <a:path w="4946937" h="984952">
                  <a:moveTo>
                    <a:pt x="4781159" y="0"/>
                  </a:moveTo>
                  <a:lnTo>
                    <a:pt x="165777" y="0"/>
                  </a:lnTo>
                  <a:cubicBezTo>
                    <a:pt x="162091" y="0"/>
                    <a:pt x="158556" y="1464"/>
                    <a:pt x="155949" y="4071"/>
                  </a:cubicBezTo>
                  <a:lnTo>
                    <a:pt x="4071" y="155949"/>
                  </a:lnTo>
                  <a:cubicBezTo>
                    <a:pt x="1464" y="158556"/>
                    <a:pt x="0" y="162091"/>
                    <a:pt x="0" y="165777"/>
                  </a:cubicBezTo>
                  <a:lnTo>
                    <a:pt x="0" y="819174"/>
                  </a:lnTo>
                  <a:cubicBezTo>
                    <a:pt x="0" y="822861"/>
                    <a:pt x="1464" y="826396"/>
                    <a:pt x="4071" y="829003"/>
                  </a:cubicBezTo>
                  <a:lnTo>
                    <a:pt x="155949" y="980880"/>
                  </a:lnTo>
                  <a:cubicBezTo>
                    <a:pt x="158556" y="983487"/>
                    <a:pt x="162091" y="984952"/>
                    <a:pt x="165777" y="984952"/>
                  </a:cubicBezTo>
                  <a:lnTo>
                    <a:pt x="4781159" y="984952"/>
                  </a:lnTo>
                  <a:cubicBezTo>
                    <a:pt x="4784846" y="984952"/>
                    <a:pt x="4788381" y="983487"/>
                    <a:pt x="4790988" y="980880"/>
                  </a:cubicBezTo>
                  <a:lnTo>
                    <a:pt x="4942866" y="829003"/>
                  </a:lnTo>
                  <a:cubicBezTo>
                    <a:pt x="4945473" y="826396"/>
                    <a:pt x="4946937" y="822861"/>
                    <a:pt x="4946937" y="819174"/>
                  </a:cubicBezTo>
                  <a:lnTo>
                    <a:pt x="4946937" y="165777"/>
                  </a:lnTo>
                  <a:cubicBezTo>
                    <a:pt x="4946937" y="162091"/>
                    <a:pt x="4945473" y="158556"/>
                    <a:pt x="4942866" y="155949"/>
                  </a:cubicBezTo>
                  <a:lnTo>
                    <a:pt x="4790988" y="4071"/>
                  </a:lnTo>
                  <a:cubicBezTo>
                    <a:pt x="4788381" y="1464"/>
                    <a:pt x="4784846" y="0"/>
                    <a:pt x="4781159" y="0"/>
                  </a:cubicBezTo>
                  <a:close/>
                </a:path>
              </a:pathLst>
            </a:custGeom>
            <a:solidFill>
              <a:srgbClr val="8EBA44"/>
            </a:solidFill>
          </p:spPr>
          <p:txBody>
            <a:bodyPr/>
            <a:lstStyle/>
            <a:p>
              <a:endParaRPr lang="lt-LT"/>
            </a:p>
          </p:txBody>
        </p:sp>
        <p:sp>
          <p:nvSpPr>
            <p:cNvPr id="5" name="TextBox 5"/>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1276350"/>
            <a:ext cx="17087611" cy="814078"/>
          </a:xfrm>
          <a:prstGeom prst="rect">
            <a:avLst/>
          </a:prstGeom>
        </p:spPr>
        <p:txBody>
          <a:bodyPr lIns="0" tIns="0" rIns="0" bIns="0" rtlCol="0" anchor="t">
            <a:spAutoFit/>
          </a:bodyPr>
          <a:lstStyle/>
          <a:p>
            <a:pPr>
              <a:lnSpc>
                <a:spcPts val="5740"/>
              </a:lnSpc>
            </a:pPr>
            <a:r>
              <a:rPr lang="en-US" sz="7000" spc="-245" dirty="0">
                <a:solidFill>
                  <a:srgbClr val="000000"/>
                </a:solidFill>
                <a:latin typeface="HK Grotesk Bold"/>
              </a:rPr>
              <a:t>Kaip </a:t>
            </a:r>
            <a:r>
              <a:rPr lang="en-US" sz="7000" spc="-245" dirty="0" err="1">
                <a:solidFill>
                  <a:srgbClr val="000000"/>
                </a:solidFill>
                <a:latin typeface="HK Grotesk Bold"/>
              </a:rPr>
              <a:t>pateikti</a:t>
            </a:r>
            <a:r>
              <a:rPr lang="en-US" sz="7000" spc="-245" dirty="0">
                <a:solidFill>
                  <a:srgbClr val="000000"/>
                </a:solidFill>
                <a:latin typeface="HK Grotesk Bold"/>
              </a:rPr>
              <a:t> </a:t>
            </a:r>
            <a:r>
              <a:rPr lang="en-US" sz="7000" spc="-245" dirty="0" err="1">
                <a:solidFill>
                  <a:srgbClr val="000000"/>
                </a:solidFill>
                <a:latin typeface="HK Grotesk Bold"/>
              </a:rPr>
              <a:t>prašymą</a:t>
            </a:r>
            <a:r>
              <a:rPr lang="en-US" sz="7000" spc="-245" dirty="0">
                <a:solidFill>
                  <a:srgbClr val="000000"/>
                </a:solidFill>
                <a:latin typeface="HK Grotesk Bold"/>
              </a:rPr>
              <a:t> ?</a:t>
            </a:r>
          </a:p>
        </p:txBody>
      </p:sp>
      <p:sp>
        <p:nvSpPr>
          <p:cNvPr id="7" name="TextBox 7"/>
          <p:cNvSpPr txBox="1"/>
          <p:nvPr/>
        </p:nvSpPr>
        <p:spPr>
          <a:xfrm>
            <a:off x="1028700" y="2402472"/>
            <a:ext cx="15449514" cy="119087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Prašymas</a:t>
            </a:r>
            <a:r>
              <a:rPr lang="en-US" sz="2240" dirty="0">
                <a:solidFill>
                  <a:srgbClr val="000000"/>
                </a:solidFill>
                <a:latin typeface="Galaxie Polaris 1"/>
              </a:rPr>
              <a:t> </a:t>
            </a:r>
            <a:r>
              <a:rPr lang="en-US" sz="2240" dirty="0" err="1">
                <a:solidFill>
                  <a:srgbClr val="000000"/>
                </a:solidFill>
                <a:latin typeface="Galaxie Polaris 1"/>
              </a:rPr>
              <a:t>dalyvauti</a:t>
            </a:r>
            <a:r>
              <a:rPr lang="en-US" sz="2240" dirty="0">
                <a:solidFill>
                  <a:srgbClr val="000000"/>
                </a:solidFill>
                <a:latin typeface="Galaxie Polaris 1"/>
              </a:rPr>
              <a:t> </a:t>
            </a:r>
            <a:r>
              <a:rPr lang="en-US" sz="2240" dirty="0" err="1">
                <a:solidFill>
                  <a:srgbClr val="000000"/>
                </a:solidFill>
                <a:latin typeface="Galaxie Polaris 1"/>
              </a:rPr>
              <a:t>konkurse</a:t>
            </a:r>
            <a:r>
              <a:rPr lang="en-US" sz="2240" dirty="0">
                <a:solidFill>
                  <a:srgbClr val="000000"/>
                </a:solidFill>
                <a:latin typeface="Galaxie Polaris 1"/>
              </a:rPr>
              <a:t> – tai </a:t>
            </a:r>
            <a:r>
              <a:rPr lang="en-US" sz="2240" dirty="0" err="1">
                <a:solidFill>
                  <a:srgbClr val="000000"/>
                </a:solidFill>
                <a:latin typeface="Galaxie Polaris 1"/>
              </a:rPr>
              <a:t>nustatytas</a:t>
            </a:r>
            <a:r>
              <a:rPr lang="en-US" sz="2240" dirty="0">
                <a:solidFill>
                  <a:srgbClr val="000000"/>
                </a:solidFill>
                <a:latin typeface="Galaxie Polaris 1"/>
              </a:rPr>
              <a:t> </a:t>
            </a:r>
            <a:r>
              <a:rPr lang="en-US" sz="2240" dirty="0" err="1">
                <a:solidFill>
                  <a:srgbClr val="000000"/>
                </a:solidFill>
                <a:latin typeface="Galaxie Polaris 1"/>
              </a:rPr>
              <a:t>dokumentų</a:t>
            </a:r>
            <a:r>
              <a:rPr lang="en-US" sz="2240" dirty="0">
                <a:solidFill>
                  <a:srgbClr val="000000"/>
                </a:solidFill>
                <a:latin typeface="Galaxie Polaris 1"/>
              </a:rPr>
              <a:t> </a:t>
            </a:r>
            <a:r>
              <a:rPr lang="en-US" sz="2240" dirty="0" err="1">
                <a:solidFill>
                  <a:srgbClr val="000000"/>
                </a:solidFill>
                <a:latin typeface="Galaxie Polaris 1"/>
              </a:rPr>
              <a:t>rinkinys</a:t>
            </a:r>
            <a:r>
              <a:rPr lang="en-US" sz="2240" dirty="0">
                <a:solidFill>
                  <a:srgbClr val="000000"/>
                </a:solidFill>
                <a:latin typeface="Galaxie Polaris 1"/>
              </a:rPr>
              <a:t>, </a:t>
            </a:r>
            <a:r>
              <a:rPr lang="en-US" sz="2240" dirty="0" err="1">
                <a:solidFill>
                  <a:srgbClr val="000000"/>
                </a:solidFill>
                <a:latin typeface="Galaxie Polaris 1"/>
              </a:rPr>
              <a:t>kurį</a:t>
            </a:r>
            <a:r>
              <a:rPr lang="en-US" sz="2240" dirty="0">
                <a:solidFill>
                  <a:srgbClr val="000000"/>
                </a:solidFill>
                <a:latin typeface="Galaxie Polaris 1"/>
              </a:rPr>
              <a:t> </a:t>
            </a:r>
            <a:r>
              <a:rPr lang="en-US" sz="2240" dirty="0" err="1">
                <a:solidFill>
                  <a:srgbClr val="000000"/>
                </a:solidFill>
                <a:latin typeface="Galaxie Polaris 1"/>
              </a:rPr>
              <a:t>reikia</a:t>
            </a:r>
            <a:r>
              <a:rPr lang="en-US" sz="2240" dirty="0">
                <a:solidFill>
                  <a:srgbClr val="000000"/>
                </a:solidFill>
                <a:latin typeface="Galaxie Polaris 1"/>
              </a:rPr>
              <a:t> </a:t>
            </a:r>
            <a:r>
              <a:rPr lang="en-US" sz="2240" dirty="0" err="1">
                <a:solidFill>
                  <a:srgbClr val="000000"/>
                </a:solidFill>
                <a:latin typeface="Galaxie Polaris 1"/>
              </a:rPr>
              <a:t>pateikti</a:t>
            </a:r>
            <a:r>
              <a:rPr lang="en-US" sz="2240" dirty="0">
                <a:solidFill>
                  <a:srgbClr val="000000"/>
                </a:solidFill>
                <a:latin typeface="Galaxie Polaris 1"/>
              </a:rPr>
              <a:t> per </a:t>
            </a:r>
            <a:r>
              <a:rPr lang="en-US" sz="2240" dirty="0" err="1">
                <a:solidFill>
                  <a:srgbClr val="000000"/>
                </a:solidFill>
                <a:latin typeface="Galaxie Polaris 1"/>
              </a:rPr>
              <a:t>Valstybės</a:t>
            </a:r>
            <a:r>
              <a:rPr lang="en-US" sz="2240" dirty="0">
                <a:solidFill>
                  <a:srgbClr val="000000"/>
                </a:solidFill>
                <a:latin typeface="Galaxie Polaris 1"/>
              </a:rPr>
              <a:t> </a:t>
            </a:r>
            <a:r>
              <a:rPr lang="en-US" sz="2240" dirty="0" err="1">
                <a:solidFill>
                  <a:srgbClr val="000000"/>
                </a:solidFill>
                <a:latin typeface="Galaxie Polaris 1"/>
              </a:rPr>
              <a:t>tarnybos</a:t>
            </a:r>
            <a:r>
              <a:rPr lang="en-US" sz="2240" dirty="0">
                <a:solidFill>
                  <a:srgbClr val="000000"/>
                </a:solidFill>
                <a:latin typeface="Galaxie Polaris 1"/>
              </a:rPr>
              <a:t> </a:t>
            </a:r>
            <a:r>
              <a:rPr lang="en-US" sz="2240" dirty="0" err="1">
                <a:solidFill>
                  <a:srgbClr val="000000"/>
                </a:solidFill>
                <a:latin typeface="Galaxie Polaris 1"/>
              </a:rPr>
              <a:t>valdymo</a:t>
            </a:r>
            <a:r>
              <a:rPr lang="en-US" sz="2240" dirty="0">
                <a:solidFill>
                  <a:srgbClr val="000000"/>
                </a:solidFill>
                <a:latin typeface="Galaxie Polaris 1"/>
              </a:rPr>
              <a:t> </a:t>
            </a:r>
            <a:r>
              <a:rPr lang="en-US" sz="2240" dirty="0" err="1">
                <a:solidFill>
                  <a:srgbClr val="000000"/>
                </a:solidFill>
                <a:latin typeface="Galaxie Polaris 1"/>
              </a:rPr>
              <a:t>informacinę</a:t>
            </a:r>
            <a:r>
              <a:rPr lang="en-US" sz="2240" dirty="0">
                <a:solidFill>
                  <a:srgbClr val="000000"/>
                </a:solidFill>
                <a:latin typeface="Galaxie Polaris 1"/>
              </a:rPr>
              <a:t> </a:t>
            </a:r>
            <a:r>
              <a:rPr lang="en-US" sz="2240" dirty="0" err="1">
                <a:solidFill>
                  <a:srgbClr val="000000"/>
                </a:solidFill>
                <a:latin typeface="Galaxie Polaris 1"/>
              </a:rPr>
              <a:t>sistemą</a:t>
            </a:r>
            <a:r>
              <a:rPr lang="en-US" sz="2240" dirty="0">
                <a:solidFill>
                  <a:srgbClr val="000000"/>
                </a:solidFill>
                <a:latin typeface="Galaxie Polaris 1"/>
              </a:rPr>
              <a:t> </a:t>
            </a:r>
            <a:r>
              <a:rPr lang="en-US" sz="2240" u="sng" dirty="0">
                <a:solidFill>
                  <a:srgbClr val="88B14B"/>
                </a:solidFill>
                <a:latin typeface="Galaxie Polaris 1"/>
                <a:hlinkClick r:id="rId4" tooltip="https://www.testavimas.vtd.lt/portal/"/>
              </a:rPr>
              <a:t>https://www.testavimas.vtd.lt/portal/</a:t>
            </a:r>
            <a:r>
              <a:rPr lang="en-US" sz="2240" dirty="0">
                <a:solidFill>
                  <a:srgbClr val="000000"/>
                </a:solidFill>
                <a:latin typeface="Galaxie Polaris 1"/>
              </a:rPr>
              <a:t> (VATIS)*.</a:t>
            </a:r>
          </a:p>
          <a:p>
            <a:pPr>
              <a:lnSpc>
                <a:spcPts val="3136"/>
              </a:lnSpc>
            </a:pPr>
            <a:endParaRPr lang="en-US" sz="2240" dirty="0">
              <a:solidFill>
                <a:srgbClr val="000000"/>
              </a:solidFill>
              <a:latin typeface="Galaxie Polaris 1"/>
            </a:endParaRPr>
          </a:p>
        </p:txBody>
      </p:sp>
      <p:sp>
        <p:nvSpPr>
          <p:cNvPr id="8" name="TextBox 8"/>
          <p:cNvSpPr txBox="1"/>
          <p:nvPr/>
        </p:nvSpPr>
        <p:spPr>
          <a:xfrm>
            <a:off x="1028700" y="3517151"/>
            <a:ext cx="16230600" cy="800354"/>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Pretenduojant</a:t>
            </a:r>
            <a:r>
              <a:rPr lang="en-US" sz="2240" dirty="0">
                <a:solidFill>
                  <a:srgbClr val="000000"/>
                </a:solidFill>
                <a:latin typeface="Galaxie Polaris 1"/>
              </a:rPr>
              <a:t> į  </a:t>
            </a:r>
            <a:r>
              <a:rPr lang="en-US" sz="2240" dirty="0" err="1">
                <a:solidFill>
                  <a:srgbClr val="000000"/>
                </a:solidFill>
                <a:latin typeface="Galaxie Polaris 1"/>
              </a:rPr>
              <a:t>direktoriaus</a:t>
            </a:r>
            <a:r>
              <a:rPr lang="en-US" sz="2240" dirty="0">
                <a:solidFill>
                  <a:srgbClr val="000000"/>
                </a:solidFill>
                <a:latin typeface="Galaxie Polaris 1"/>
              </a:rPr>
              <a:t> </a:t>
            </a:r>
            <a:r>
              <a:rPr lang="en-US" sz="2240" dirty="0" err="1">
                <a:solidFill>
                  <a:srgbClr val="000000"/>
                </a:solidFill>
                <a:latin typeface="Galaxie Polaris 1"/>
              </a:rPr>
              <a:t>pareigas</a:t>
            </a:r>
            <a:r>
              <a:rPr lang="en-US" sz="2240" dirty="0">
                <a:solidFill>
                  <a:srgbClr val="000000"/>
                </a:solidFill>
                <a:latin typeface="Galaxie Polaris 1"/>
              </a:rPr>
              <a:t>, </a:t>
            </a:r>
            <a:r>
              <a:rPr lang="en-US" sz="2240" dirty="0" err="1">
                <a:solidFill>
                  <a:srgbClr val="000000"/>
                </a:solidFill>
                <a:latin typeface="Galaxie Polaris 1"/>
              </a:rPr>
              <a:t>būtina</a:t>
            </a:r>
            <a:r>
              <a:rPr lang="en-US" sz="2240" dirty="0">
                <a:solidFill>
                  <a:srgbClr val="000000"/>
                </a:solidFill>
                <a:latin typeface="Galaxie Polaris 1"/>
              </a:rPr>
              <a:t> </a:t>
            </a:r>
            <a:r>
              <a:rPr lang="en-US" sz="2240" dirty="0" err="1">
                <a:solidFill>
                  <a:srgbClr val="000000"/>
                </a:solidFill>
                <a:latin typeface="Galaxie Polaris 1"/>
              </a:rPr>
              <a:t>pateikti</a:t>
            </a:r>
            <a:r>
              <a:rPr lang="en-US" sz="2240" dirty="0">
                <a:solidFill>
                  <a:srgbClr val="000000"/>
                </a:solidFill>
                <a:latin typeface="Galaxie Polaris 1"/>
              </a:rPr>
              <a:t> </a:t>
            </a:r>
            <a:r>
              <a:rPr lang="en-US" sz="2240" dirty="0" err="1">
                <a:solidFill>
                  <a:srgbClr val="000000"/>
                </a:solidFill>
                <a:latin typeface="Galaxie Polaris 1"/>
              </a:rPr>
              <a:t>šiuos</a:t>
            </a:r>
            <a:r>
              <a:rPr lang="en-US" sz="2240" dirty="0">
                <a:solidFill>
                  <a:srgbClr val="000000"/>
                </a:solidFill>
                <a:latin typeface="Galaxie Polaris 1"/>
              </a:rPr>
              <a:t> </a:t>
            </a:r>
            <a:r>
              <a:rPr lang="en-US" sz="2240" dirty="0" err="1">
                <a:solidFill>
                  <a:srgbClr val="000000"/>
                </a:solidFill>
                <a:latin typeface="Galaxie Polaris 1"/>
              </a:rPr>
              <a:t>dokumentus</a:t>
            </a:r>
            <a:r>
              <a:rPr lang="en-US" sz="2240" dirty="0">
                <a:solidFill>
                  <a:srgbClr val="000000"/>
                </a:solidFill>
                <a:latin typeface="Galaxie Polaris 1"/>
              </a:rPr>
              <a:t>:</a:t>
            </a:r>
          </a:p>
          <a:p>
            <a:pPr>
              <a:lnSpc>
                <a:spcPts val="3136"/>
              </a:lnSpc>
            </a:pPr>
            <a:endParaRPr lang="en-US" sz="2240" dirty="0">
              <a:solidFill>
                <a:srgbClr val="000000"/>
              </a:solidFill>
              <a:latin typeface="Galaxie Polaris 1"/>
            </a:endParaRPr>
          </a:p>
        </p:txBody>
      </p:sp>
      <p:grpSp>
        <p:nvGrpSpPr>
          <p:cNvPr id="9" name="Group 9"/>
          <p:cNvGrpSpPr/>
          <p:nvPr/>
        </p:nvGrpSpPr>
        <p:grpSpPr>
          <a:xfrm>
            <a:off x="1028700" y="4790837"/>
            <a:ext cx="833528" cy="830163"/>
            <a:chOff x="0" y="0"/>
            <a:chExt cx="238366" cy="237404"/>
          </a:xfrm>
        </p:grpSpPr>
        <p:sp>
          <p:nvSpPr>
            <p:cNvPr id="10" name="Freeform 10"/>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123154" y="4886731"/>
            <a:ext cx="739074" cy="638375"/>
          </a:xfrm>
          <a:custGeom>
            <a:avLst/>
            <a:gdLst/>
            <a:ahLst/>
            <a:cxnLst/>
            <a:rect l="l" t="t" r="r" b="b"/>
            <a:pathLst>
              <a:path w="739074" h="638375">
                <a:moveTo>
                  <a:pt x="0" y="0"/>
                </a:moveTo>
                <a:lnTo>
                  <a:pt x="739074" y="0"/>
                </a:lnTo>
                <a:lnTo>
                  <a:pt x="739074" y="638375"/>
                </a:lnTo>
                <a:lnTo>
                  <a:pt x="0" y="638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3" name="TextBox 13"/>
          <p:cNvSpPr txBox="1"/>
          <p:nvPr/>
        </p:nvSpPr>
        <p:spPr>
          <a:xfrm>
            <a:off x="2045161" y="4956820"/>
            <a:ext cx="6881760" cy="749564"/>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Gyvenimo</a:t>
            </a:r>
            <a:r>
              <a:rPr lang="en-US" sz="2240" dirty="0">
                <a:solidFill>
                  <a:srgbClr val="000000"/>
                </a:solidFill>
                <a:latin typeface="Galaxie Polaris 1"/>
              </a:rPr>
              <a:t> </a:t>
            </a:r>
            <a:r>
              <a:rPr lang="en-US" sz="2240" dirty="0" err="1">
                <a:solidFill>
                  <a:srgbClr val="000000"/>
                </a:solidFill>
                <a:latin typeface="Galaxie Polaris 1"/>
              </a:rPr>
              <a:t>aprašymą</a:t>
            </a:r>
            <a:r>
              <a:rPr lang="en-US" sz="2240" dirty="0">
                <a:solidFill>
                  <a:srgbClr val="000000"/>
                </a:solidFill>
                <a:latin typeface="Galaxie Polaris 1"/>
              </a:rPr>
              <a:t> (</a:t>
            </a:r>
            <a:r>
              <a:rPr lang="en-US" sz="2240" dirty="0" err="1">
                <a:solidFill>
                  <a:srgbClr val="000000"/>
                </a:solidFill>
                <a:latin typeface="Galaxie Polaris 1"/>
              </a:rPr>
              <a:t>pildomas</a:t>
            </a:r>
            <a:r>
              <a:rPr lang="en-US" sz="2240" dirty="0">
                <a:solidFill>
                  <a:srgbClr val="000000"/>
                </a:solidFill>
                <a:latin typeface="Galaxie Polaris 1"/>
              </a:rPr>
              <a:t> VATIS)</a:t>
            </a:r>
          </a:p>
          <a:p>
            <a:pPr>
              <a:lnSpc>
                <a:spcPts val="3136"/>
              </a:lnSpc>
            </a:pPr>
            <a:endParaRPr lang="en-US" sz="2240" dirty="0">
              <a:solidFill>
                <a:srgbClr val="000000"/>
              </a:solidFill>
              <a:latin typeface="Galaxie Polaris 1"/>
            </a:endParaRPr>
          </a:p>
        </p:txBody>
      </p:sp>
      <p:sp>
        <p:nvSpPr>
          <p:cNvPr id="14" name="TextBox 14"/>
          <p:cNvSpPr txBox="1"/>
          <p:nvPr/>
        </p:nvSpPr>
        <p:spPr>
          <a:xfrm>
            <a:off x="2045161" y="6023552"/>
            <a:ext cx="6416432" cy="749564"/>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Diplomo</a:t>
            </a:r>
            <a:r>
              <a:rPr lang="en-US" sz="2240" dirty="0">
                <a:solidFill>
                  <a:srgbClr val="000000"/>
                </a:solidFill>
                <a:latin typeface="Galaxie Polaris 1"/>
              </a:rPr>
              <a:t>, </a:t>
            </a:r>
            <a:r>
              <a:rPr lang="en-US" sz="2240" dirty="0" err="1">
                <a:solidFill>
                  <a:srgbClr val="000000"/>
                </a:solidFill>
                <a:latin typeface="Galaxie Polaris 1"/>
              </a:rPr>
              <a:t>įrodančio</a:t>
            </a:r>
            <a:r>
              <a:rPr lang="en-US" sz="2240" dirty="0">
                <a:solidFill>
                  <a:srgbClr val="000000"/>
                </a:solidFill>
                <a:latin typeface="Galaxie Polaris 1"/>
              </a:rPr>
              <a:t> </a:t>
            </a:r>
            <a:r>
              <a:rPr lang="en-US" sz="2240" dirty="0" err="1">
                <a:solidFill>
                  <a:srgbClr val="000000"/>
                </a:solidFill>
                <a:latin typeface="Galaxie Polaris 1"/>
              </a:rPr>
              <a:t>atitiktį</a:t>
            </a:r>
            <a:r>
              <a:rPr lang="en-US" sz="2240" dirty="0">
                <a:solidFill>
                  <a:srgbClr val="000000"/>
                </a:solidFill>
                <a:latin typeface="Galaxie Polaris 1"/>
              </a:rPr>
              <a:t> </a:t>
            </a:r>
            <a:r>
              <a:rPr lang="en-US" sz="2240" dirty="0" err="1">
                <a:solidFill>
                  <a:srgbClr val="000000"/>
                </a:solidFill>
                <a:latin typeface="Galaxie Polaris 1"/>
              </a:rPr>
              <a:t>nustatytam</a:t>
            </a:r>
            <a:r>
              <a:rPr lang="en-US" sz="2240" dirty="0">
                <a:solidFill>
                  <a:srgbClr val="000000"/>
                </a:solidFill>
                <a:latin typeface="Galaxie Polaris 1"/>
              </a:rPr>
              <a:t> </a:t>
            </a:r>
            <a:r>
              <a:rPr lang="en-US" sz="2240" dirty="0" err="1">
                <a:solidFill>
                  <a:srgbClr val="000000"/>
                </a:solidFill>
                <a:latin typeface="Galaxie Polaris 1"/>
              </a:rPr>
              <a:t>išsilavinimo</a:t>
            </a:r>
            <a:r>
              <a:rPr lang="en-US" sz="2240" dirty="0">
                <a:solidFill>
                  <a:srgbClr val="000000"/>
                </a:solidFill>
                <a:latin typeface="Galaxie Polaris 1"/>
              </a:rPr>
              <a:t> </a:t>
            </a:r>
            <a:r>
              <a:rPr lang="en-US" sz="2240" dirty="0" err="1">
                <a:solidFill>
                  <a:srgbClr val="000000"/>
                </a:solidFill>
                <a:latin typeface="Galaxie Polaris 1"/>
              </a:rPr>
              <a:t>reikalavimui</a:t>
            </a:r>
            <a:r>
              <a:rPr lang="en-US" sz="2240" dirty="0">
                <a:solidFill>
                  <a:srgbClr val="000000"/>
                </a:solidFill>
                <a:latin typeface="Galaxie Polaris 1"/>
              </a:rPr>
              <a:t>, </a:t>
            </a:r>
            <a:r>
              <a:rPr lang="en-US" sz="2240" dirty="0" err="1">
                <a:solidFill>
                  <a:srgbClr val="000000"/>
                </a:solidFill>
                <a:latin typeface="Galaxie Polaris 1"/>
              </a:rPr>
              <a:t>kopiją</a:t>
            </a:r>
            <a:endParaRPr lang="en-US" sz="2240" dirty="0">
              <a:solidFill>
                <a:srgbClr val="000000"/>
              </a:solidFill>
              <a:latin typeface="Galaxie Polaris 1"/>
            </a:endParaRPr>
          </a:p>
        </p:txBody>
      </p:sp>
      <p:sp>
        <p:nvSpPr>
          <p:cNvPr id="15" name="TextBox 15"/>
          <p:cNvSpPr txBox="1"/>
          <p:nvPr/>
        </p:nvSpPr>
        <p:spPr>
          <a:xfrm>
            <a:off x="2036980" y="7120642"/>
            <a:ext cx="7107020" cy="119087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Vadovaujamojo</a:t>
            </a:r>
            <a:r>
              <a:rPr lang="en-US" sz="2240" dirty="0">
                <a:solidFill>
                  <a:srgbClr val="000000"/>
                </a:solidFill>
                <a:latin typeface="Galaxie Polaris 1"/>
              </a:rPr>
              <a:t> </a:t>
            </a:r>
            <a:r>
              <a:rPr lang="en-US" sz="2240" dirty="0" err="1">
                <a:solidFill>
                  <a:srgbClr val="000000"/>
                </a:solidFill>
                <a:latin typeface="Galaxie Polaris 1"/>
              </a:rPr>
              <a:t>darbo</a:t>
            </a:r>
            <a:r>
              <a:rPr lang="en-US" sz="2240" dirty="0">
                <a:solidFill>
                  <a:srgbClr val="000000"/>
                </a:solidFill>
                <a:latin typeface="Galaxie Polaris 1"/>
              </a:rPr>
              <a:t> </a:t>
            </a:r>
            <a:r>
              <a:rPr lang="en-US" sz="2240" dirty="0" err="1">
                <a:solidFill>
                  <a:srgbClr val="000000"/>
                </a:solidFill>
                <a:latin typeface="Galaxie Polaris 1"/>
              </a:rPr>
              <a:t>patirtį</a:t>
            </a:r>
            <a:r>
              <a:rPr lang="en-US" sz="2240" dirty="0">
                <a:solidFill>
                  <a:srgbClr val="000000"/>
                </a:solidFill>
                <a:latin typeface="Galaxie Polaris 1"/>
              </a:rPr>
              <a:t> </a:t>
            </a:r>
            <a:r>
              <a:rPr lang="en-US" sz="2240" dirty="0" err="1">
                <a:solidFill>
                  <a:srgbClr val="000000"/>
                </a:solidFill>
                <a:latin typeface="Galaxie Polaris 1"/>
              </a:rPr>
              <a:t>įrodančio</a:t>
            </a:r>
            <a:r>
              <a:rPr lang="en-US" sz="2240" dirty="0">
                <a:solidFill>
                  <a:srgbClr val="000000"/>
                </a:solidFill>
                <a:latin typeface="Galaxie Polaris 1"/>
              </a:rPr>
              <a:t> (-</a:t>
            </a:r>
            <a:r>
              <a:rPr lang="en-US" sz="2240" dirty="0" err="1">
                <a:solidFill>
                  <a:srgbClr val="000000"/>
                </a:solidFill>
                <a:latin typeface="Galaxie Polaris 1"/>
              </a:rPr>
              <a:t>ių</a:t>
            </a:r>
            <a:r>
              <a:rPr lang="en-US" sz="2240" dirty="0">
                <a:solidFill>
                  <a:srgbClr val="000000"/>
                </a:solidFill>
                <a:latin typeface="Galaxie Polaris 1"/>
              </a:rPr>
              <a:t> ) </a:t>
            </a:r>
            <a:r>
              <a:rPr lang="en-US" sz="2240" dirty="0" err="1">
                <a:solidFill>
                  <a:srgbClr val="000000"/>
                </a:solidFill>
                <a:latin typeface="Galaxie Polaris 1"/>
              </a:rPr>
              <a:t>dokumento</a:t>
            </a:r>
            <a:r>
              <a:rPr lang="en-US" sz="2240" dirty="0">
                <a:solidFill>
                  <a:srgbClr val="000000"/>
                </a:solidFill>
                <a:latin typeface="Galaxie Polaris 1"/>
              </a:rPr>
              <a:t> (-ų) </a:t>
            </a:r>
            <a:r>
              <a:rPr lang="en-US" sz="2240" dirty="0" err="1">
                <a:solidFill>
                  <a:srgbClr val="000000"/>
                </a:solidFill>
                <a:latin typeface="Galaxie Polaris 1"/>
              </a:rPr>
              <a:t>kopiją</a:t>
            </a:r>
            <a:r>
              <a:rPr lang="en-US" sz="2240" dirty="0">
                <a:solidFill>
                  <a:srgbClr val="000000"/>
                </a:solidFill>
                <a:latin typeface="Galaxie Polaris 1"/>
              </a:rPr>
              <a:t> (-as )**</a:t>
            </a:r>
          </a:p>
          <a:p>
            <a:pPr>
              <a:lnSpc>
                <a:spcPts val="3136"/>
              </a:lnSpc>
            </a:pPr>
            <a:endParaRPr lang="en-US" sz="2240" dirty="0">
              <a:solidFill>
                <a:srgbClr val="000000"/>
              </a:solidFill>
              <a:latin typeface="Galaxie Polaris 1"/>
            </a:endParaRPr>
          </a:p>
        </p:txBody>
      </p:sp>
      <p:sp>
        <p:nvSpPr>
          <p:cNvPr id="16" name="TextBox 16"/>
          <p:cNvSpPr txBox="1"/>
          <p:nvPr/>
        </p:nvSpPr>
        <p:spPr>
          <a:xfrm>
            <a:off x="9419303" y="4926480"/>
            <a:ext cx="6881760" cy="749564"/>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Atitikties</a:t>
            </a:r>
            <a:r>
              <a:rPr lang="en-US" sz="2240" dirty="0">
                <a:solidFill>
                  <a:srgbClr val="000000"/>
                </a:solidFill>
                <a:latin typeface="Galaxie Polaris 1"/>
              </a:rPr>
              <a:t> </a:t>
            </a:r>
            <a:r>
              <a:rPr lang="en-US" sz="2240" dirty="0" err="1">
                <a:solidFill>
                  <a:srgbClr val="000000"/>
                </a:solidFill>
                <a:latin typeface="Galaxie Polaris 1"/>
              </a:rPr>
              <a:t>nepriekaištingos</a:t>
            </a:r>
            <a:r>
              <a:rPr lang="en-US" sz="2240" dirty="0">
                <a:solidFill>
                  <a:srgbClr val="000000"/>
                </a:solidFill>
                <a:latin typeface="Galaxie Polaris 1"/>
              </a:rPr>
              <a:t> </a:t>
            </a:r>
            <a:r>
              <a:rPr lang="en-US" sz="2240" dirty="0" err="1">
                <a:solidFill>
                  <a:srgbClr val="000000"/>
                </a:solidFill>
                <a:latin typeface="Galaxie Polaris 1"/>
              </a:rPr>
              <a:t>reputacijos</a:t>
            </a:r>
            <a:r>
              <a:rPr lang="en-US" sz="2240" dirty="0">
                <a:solidFill>
                  <a:srgbClr val="000000"/>
                </a:solidFill>
                <a:latin typeface="Galaxie Polaris 1"/>
              </a:rPr>
              <a:t> </a:t>
            </a:r>
            <a:r>
              <a:rPr lang="en-US" sz="2240" dirty="0" err="1">
                <a:solidFill>
                  <a:srgbClr val="000000"/>
                </a:solidFill>
                <a:latin typeface="Galaxie Polaris 1"/>
              </a:rPr>
              <a:t>reikalavimams</a:t>
            </a:r>
            <a:r>
              <a:rPr lang="en-US" sz="2240" dirty="0">
                <a:solidFill>
                  <a:srgbClr val="000000"/>
                </a:solidFill>
                <a:latin typeface="Galaxie Polaris 1"/>
              </a:rPr>
              <a:t> </a:t>
            </a:r>
            <a:r>
              <a:rPr lang="en-US" sz="2240" dirty="0" err="1">
                <a:solidFill>
                  <a:srgbClr val="000000"/>
                </a:solidFill>
                <a:latin typeface="Galaxie Polaris 1"/>
              </a:rPr>
              <a:t>deklaraciją</a:t>
            </a:r>
            <a:r>
              <a:rPr lang="en-US" sz="2240" dirty="0">
                <a:solidFill>
                  <a:srgbClr val="000000"/>
                </a:solidFill>
                <a:latin typeface="Galaxie Polaris 1"/>
              </a:rPr>
              <a:t> (</a:t>
            </a:r>
            <a:r>
              <a:rPr lang="en-US" sz="2240" dirty="0" err="1">
                <a:solidFill>
                  <a:srgbClr val="000000"/>
                </a:solidFill>
                <a:latin typeface="Galaxie Polaris 1"/>
              </a:rPr>
              <a:t>pildoma</a:t>
            </a:r>
            <a:r>
              <a:rPr lang="en-US" sz="2240" dirty="0">
                <a:solidFill>
                  <a:srgbClr val="000000"/>
                </a:solidFill>
                <a:latin typeface="Galaxie Polaris 1"/>
              </a:rPr>
              <a:t> VATIS)</a:t>
            </a:r>
          </a:p>
        </p:txBody>
      </p:sp>
      <p:sp>
        <p:nvSpPr>
          <p:cNvPr id="17" name="TextBox 17"/>
          <p:cNvSpPr txBox="1"/>
          <p:nvPr/>
        </p:nvSpPr>
        <p:spPr>
          <a:xfrm>
            <a:off x="9419303" y="6005963"/>
            <a:ext cx="6881760" cy="119087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Asmens</a:t>
            </a:r>
            <a:r>
              <a:rPr lang="en-US" sz="2240" dirty="0">
                <a:solidFill>
                  <a:srgbClr val="000000"/>
                </a:solidFill>
                <a:latin typeface="Galaxie Polaris 1"/>
              </a:rPr>
              <a:t>, </a:t>
            </a:r>
            <a:r>
              <a:rPr lang="en-US" sz="2240" dirty="0" err="1">
                <a:solidFill>
                  <a:srgbClr val="000000"/>
                </a:solidFill>
                <a:latin typeface="Galaxie Polaris 1"/>
              </a:rPr>
              <a:t>priimamo</a:t>
            </a:r>
            <a:r>
              <a:rPr lang="en-US" sz="2240" dirty="0">
                <a:solidFill>
                  <a:srgbClr val="000000"/>
                </a:solidFill>
                <a:latin typeface="Galaxie Polaris 1"/>
              </a:rPr>
              <a:t> į </a:t>
            </a:r>
            <a:r>
              <a:rPr lang="en-US" sz="2240" dirty="0" err="1">
                <a:solidFill>
                  <a:srgbClr val="000000"/>
                </a:solidFill>
                <a:latin typeface="Galaxie Polaris 1"/>
              </a:rPr>
              <a:t>valstybės</a:t>
            </a:r>
            <a:r>
              <a:rPr lang="en-US" sz="2240" dirty="0">
                <a:solidFill>
                  <a:srgbClr val="000000"/>
                </a:solidFill>
                <a:latin typeface="Galaxie Polaris 1"/>
              </a:rPr>
              <a:t> </a:t>
            </a:r>
            <a:r>
              <a:rPr lang="en-US" sz="2240" dirty="0" err="1">
                <a:solidFill>
                  <a:srgbClr val="000000"/>
                </a:solidFill>
                <a:latin typeface="Galaxie Polaris 1"/>
              </a:rPr>
              <a:t>tarnautojo</a:t>
            </a:r>
            <a:r>
              <a:rPr lang="en-US" sz="2240" dirty="0">
                <a:solidFill>
                  <a:srgbClr val="000000"/>
                </a:solidFill>
                <a:latin typeface="Galaxie Polaris 1"/>
              </a:rPr>
              <a:t> </a:t>
            </a:r>
            <a:r>
              <a:rPr lang="en-US" sz="2240" dirty="0" err="1">
                <a:solidFill>
                  <a:srgbClr val="000000"/>
                </a:solidFill>
                <a:latin typeface="Galaxie Polaris 1"/>
              </a:rPr>
              <a:t>pareigas</a:t>
            </a:r>
            <a:r>
              <a:rPr lang="en-US" sz="2240" dirty="0">
                <a:solidFill>
                  <a:srgbClr val="000000"/>
                </a:solidFill>
                <a:latin typeface="Galaxie Polaris 1"/>
              </a:rPr>
              <a:t>, </a:t>
            </a:r>
            <a:r>
              <a:rPr lang="en-US" sz="2240" dirty="0" err="1">
                <a:solidFill>
                  <a:srgbClr val="000000"/>
                </a:solidFill>
                <a:latin typeface="Galaxie Polaris 1"/>
              </a:rPr>
              <a:t>klausimyną</a:t>
            </a:r>
            <a:r>
              <a:rPr lang="en-US" sz="2240" dirty="0">
                <a:solidFill>
                  <a:srgbClr val="000000"/>
                </a:solidFill>
                <a:latin typeface="Galaxie Polaris 1"/>
              </a:rPr>
              <a:t> (</a:t>
            </a:r>
            <a:r>
              <a:rPr lang="en-US" sz="2240" dirty="0" err="1">
                <a:solidFill>
                  <a:srgbClr val="000000"/>
                </a:solidFill>
                <a:latin typeface="Galaxie Polaris 1"/>
              </a:rPr>
              <a:t>pildoma</a:t>
            </a:r>
            <a:r>
              <a:rPr lang="en-US" sz="2240" dirty="0">
                <a:solidFill>
                  <a:srgbClr val="000000"/>
                </a:solidFill>
                <a:latin typeface="Galaxie Polaris 1"/>
              </a:rPr>
              <a:t> VATIS)</a:t>
            </a:r>
          </a:p>
          <a:p>
            <a:pPr>
              <a:lnSpc>
                <a:spcPts val="3136"/>
              </a:lnSpc>
            </a:pPr>
            <a:endParaRPr lang="en-US" sz="2240" dirty="0">
              <a:solidFill>
                <a:srgbClr val="000000"/>
              </a:solidFill>
              <a:latin typeface="Galaxie Polaris 1"/>
            </a:endParaRPr>
          </a:p>
        </p:txBody>
      </p:sp>
      <p:sp>
        <p:nvSpPr>
          <p:cNvPr id="18" name="TextBox 18"/>
          <p:cNvSpPr txBox="1"/>
          <p:nvPr/>
        </p:nvSpPr>
        <p:spPr>
          <a:xfrm>
            <a:off x="9419303" y="7138649"/>
            <a:ext cx="7374142" cy="1971929"/>
          </a:xfrm>
          <a:prstGeom prst="rect">
            <a:avLst/>
          </a:prstGeom>
        </p:spPr>
        <p:txBody>
          <a:bodyPr lIns="0" tIns="0" rIns="0" bIns="0" rtlCol="0" anchor="t">
            <a:spAutoFit/>
          </a:bodyPr>
          <a:lstStyle/>
          <a:p>
            <a:pPr>
              <a:lnSpc>
                <a:spcPts val="3136"/>
              </a:lnSpc>
            </a:pPr>
            <a:r>
              <a:rPr lang="en-US" sz="2240" dirty="0" err="1">
                <a:solidFill>
                  <a:srgbClr val="000000"/>
                </a:solidFill>
                <a:latin typeface="Galaxie Polaris 1"/>
              </a:rPr>
              <a:t>Anglų</a:t>
            </a:r>
            <a:r>
              <a:rPr lang="en-US" sz="2240" dirty="0">
                <a:solidFill>
                  <a:srgbClr val="000000"/>
                </a:solidFill>
                <a:latin typeface="Galaxie Polaris 1"/>
              </a:rPr>
              <a:t> </a:t>
            </a:r>
            <a:r>
              <a:rPr lang="en-US" sz="2240" dirty="0" err="1">
                <a:solidFill>
                  <a:srgbClr val="000000"/>
                </a:solidFill>
                <a:latin typeface="Galaxie Polaris 1"/>
              </a:rPr>
              <a:t>kalbos</a:t>
            </a:r>
            <a:r>
              <a:rPr lang="en-US" sz="2240" dirty="0">
                <a:solidFill>
                  <a:srgbClr val="000000"/>
                </a:solidFill>
                <a:latin typeface="Galaxie Polaris 1"/>
              </a:rPr>
              <a:t> </a:t>
            </a:r>
            <a:r>
              <a:rPr lang="en-US" sz="2240" dirty="0" err="1">
                <a:solidFill>
                  <a:srgbClr val="000000"/>
                </a:solidFill>
                <a:latin typeface="Galaxie Polaris 1"/>
              </a:rPr>
              <a:t>mokėjimą</a:t>
            </a:r>
            <a:r>
              <a:rPr lang="en-US" sz="2240" dirty="0">
                <a:solidFill>
                  <a:srgbClr val="000000"/>
                </a:solidFill>
                <a:latin typeface="Galaxie Polaris 1"/>
              </a:rPr>
              <a:t> B2 </a:t>
            </a:r>
            <a:r>
              <a:rPr lang="en-US" sz="2240" dirty="0" err="1">
                <a:solidFill>
                  <a:srgbClr val="000000"/>
                </a:solidFill>
                <a:latin typeface="Galaxie Polaris 1"/>
              </a:rPr>
              <a:t>lygiu</a:t>
            </a:r>
            <a:r>
              <a:rPr lang="en-US" sz="2240" dirty="0">
                <a:solidFill>
                  <a:srgbClr val="000000"/>
                </a:solidFill>
                <a:latin typeface="Galaxie Polaris 1"/>
              </a:rPr>
              <a:t> </a:t>
            </a:r>
            <a:r>
              <a:rPr lang="en-US" sz="2240" dirty="0" err="1">
                <a:solidFill>
                  <a:srgbClr val="000000"/>
                </a:solidFill>
                <a:latin typeface="Galaxie Polaris 1"/>
              </a:rPr>
              <a:t>įrodančio</a:t>
            </a:r>
            <a:r>
              <a:rPr lang="en-US" sz="2240" dirty="0">
                <a:solidFill>
                  <a:srgbClr val="000000"/>
                </a:solidFill>
                <a:latin typeface="Galaxie Polaris 1"/>
              </a:rPr>
              <a:t> </a:t>
            </a:r>
            <a:r>
              <a:rPr lang="en-US" sz="2240" dirty="0" err="1">
                <a:solidFill>
                  <a:srgbClr val="000000"/>
                </a:solidFill>
                <a:latin typeface="Galaxie Polaris 1"/>
              </a:rPr>
              <a:t>dokumento</a:t>
            </a:r>
            <a:r>
              <a:rPr lang="en-US" sz="2240" dirty="0">
                <a:solidFill>
                  <a:srgbClr val="000000"/>
                </a:solidFill>
                <a:latin typeface="Galaxie Polaris 1"/>
              </a:rPr>
              <a:t> </a:t>
            </a:r>
            <a:r>
              <a:rPr lang="en-US" sz="2240" dirty="0" err="1">
                <a:solidFill>
                  <a:srgbClr val="000000"/>
                </a:solidFill>
                <a:latin typeface="Galaxie Polaris 1"/>
              </a:rPr>
              <a:t>kopiją</a:t>
            </a:r>
            <a:r>
              <a:rPr lang="en-US" sz="2240" dirty="0">
                <a:solidFill>
                  <a:srgbClr val="000000"/>
                </a:solidFill>
                <a:latin typeface="Galaxie Polaris 1"/>
              </a:rPr>
              <a:t>***. </a:t>
            </a:r>
            <a:r>
              <a:rPr lang="en-US" sz="2240" dirty="0" err="1">
                <a:solidFill>
                  <a:srgbClr val="000000"/>
                </a:solidFill>
                <a:latin typeface="Galaxie Polaris 1"/>
              </a:rPr>
              <a:t>Jei</a:t>
            </a:r>
            <a:r>
              <a:rPr lang="en-US" sz="2240" dirty="0">
                <a:solidFill>
                  <a:srgbClr val="000000"/>
                </a:solidFill>
                <a:latin typeface="Galaxie Polaris 1"/>
              </a:rPr>
              <a:t> </a:t>
            </a:r>
            <a:r>
              <a:rPr lang="en-US" sz="2240" dirty="0" err="1">
                <a:solidFill>
                  <a:srgbClr val="000000"/>
                </a:solidFill>
                <a:latin typeface="Galaxie Polaris 1"/>
              </a:rPr>
              <a:t>tokio</a:t>
            </a:r>
            <a:r>
              <a:rPr lang="en-US" sz="2240" dirty="0">
                <a:solidFill>
                  <a:srgbClr val="000000"/>
                </a:solidFill>
                <a:latin typeface="Galaxie Polaris 1"/>
              </a:rPr>
              <a:t> </a:t>
            </a:r>
            <a:r>
              <a:rPr lang="en-US" sz="2240" dirty="0" err="1">
                <a:solidFill>
                  <a:srgbClr val="000000"/>
                </a:solidFill>
                <a:latin typeface="Galaxie Polaris 1"/>
              </a:rPr>
              <a:t>nėra</a:t>
            </a:r>
            <a:r>
              <a:rPr lang="en-US" sz="2240" dirty="0">
                <a:solidFill>
                  <a:srgbClr val="000000"/>
                </a:solidFill>
                <a:latin typeface="Galaxie Polaris 1"/>
              </a:rPr>
              <a:t>, </a:t>
            </a:r>
            <a:r>
              <a:rPr lang="en-US" sz="2240" dirty="0" err="1">
                <a:solidFill>
                  <a:srgbClr val="000000"/>
                </a:solidFill>
                <a:latin typeface="Galaxie Polaris 1"/>
              </a:rPr>
              <a:t>svarbu</a:t>
            </a:r>
            <a:r>
              <a:rPr lang="en-US" sz="2240" dirty="0">
                <a:solidFill>
                  <a:srgbClr val="000000"/>
                </a:solidFill>
                <a:latin typeface="Galaxie Polaris 1"/>
              </a:rPr>
              <a:t> </a:t>
            </a:r>
            <a:r>
              <a:rPr lang="en-US" sz="2240" dirty="0" err="1">
                <a:solidFill>
                  <a:srgbClr val="000000"/>
                </a:solidFill>
                <a:latin typeface="Galaxie Polaris 1"/>
              </a:rPr>
              <a:t>dokumento</a:t>
            </a:r>
            <a:r>
              <a:rPr lang="en-US" sz="2240" dirty="0">
                <a:solidFill>
                  <a:srgbClr val="000000"/>
                </a:solidFill>
                <a:latin typeface="Galaxie Polaris 1"/>
              </a:rPr>
              <a:t>, </a:t>
            </a:r>
            <a:r>
              <a:rPr lang="en-US" sz="2240" dirty="0" err="1">
                <a:solidFill>
                  <a:srgbClr val="000000"/>
                </a:solidFill>
                <a:latin typeface="Galaxie Polaris 1"/>
              </a:rPr>
              <a:t>įrodančio</a:t>
            </a:r>
            <a:r>
              <a:rPr lang="en-US" sz="2240" dirty="0">
                <a:solidFill>
                  <a:srgbClr val="000000"/>
                </a:solidFill>
                <a:latin typeface="Galaxie Polaris 1"/>
              </a:rPr>
              <a:t> </a:t>
            </a:r>
            <a:r>
              <a:rPr lang="en-US" sz="2240" dirty="0" err="1">
                <a:solidFill>
                  <a:srgbClr val="000000"/>
                </a:solidFill>
                <a:latin typeface="Galaxie Polaris 1"/>
              </a:rPr>
              <a:t>užsienio</a:t>
            </a:r>
            <a:r>
              <a:rPr lang="en-US" sz="2240" dirty="0">
                <a:solidFill>
                  <a:srgbClr val="000000"/>
                </a:solidFill>
                <a:latin typeface="Galaxie Polaris 1"/>
              </a:rPr>
              <a:t> </a:t>
            </a:r>
            <a:r>
              <a:rPr lang="en-US" sz="2240" dirty="0" err="1">
                <a:solidFill>
                  <a:srgbClr val="000000"/>
                </a:solidFill>
                <a:latin typeface="Galaxie Polaris 1"/>
              </a:rPr>
              <a:t>kalbos</a:t>
            </a:r>
            <a:r>
              <a:rPr lang="en-US" sz="2240" dirty="0">
                <a:solidFill>
                  <a:srgbClr val="000000"/>
                </a:solidFill>
                <a:latin typeface="Galaxie Polaris 1"/>
              </a:rPr>
              <a:t> </a:t>
            </a:r>
            <a:r>
              <a:rPr lang="en-US" sz="2240" dirty="0" err="1">
                <a:solidFill>
                  <a:srgbClr val="000000"/>
                </a:solidFill>
                <a:latin typeface="Galaxie Polaris 1"/>
              </a:rPr>
              <a:t>mokėjimo</a:t>
            </a:r>
            <a:r>
              <a:rPr lang="en-US" sz="2240" dirty="0">
                <a:solidFill>
                  <a:srgbClr val="000000"/>
                </a:solidFill>
                <a:latin typeface="Galaxie Polaris 1"/>
              </a:rPr>
              <a:t> </a:t>
            </a:r>
            <a:r>
              <a:rPr lang="en-US" sz="2240" dirty="0" err="1">
                <a:solidFill>
                  <a:srgbClr val="000000"/>
                </a:solidFill>
                <a:latin typeface="Galaxie Polaris 1"/>
              </a:rPr>
              <a:t>lygį</a:t>
            </a:r>
            <a:r>
              <a:rPr lang="en-US" sz="2240" dirty="0">
                <a:solidFill>
                  <a:srgbClr val="000000"/>
                </a:solidFill>
                <a:latin typeface="Galaxie Polaris 1"/>
              </a:rPr>
              <a:t>, </a:t>
            </a:r>
            <a:r>
              <a:rPr lang="en-US" sz="2240" dirty="0" err="1">
                <a:solidFill>
                  <a:srgbClr val="000000"/>
                </a:solidFill>
                <a:latin typeface="Galaxie Polaris 1"/>
              </a:rPr>
              <a:t>kopiją</a:t>
            </a:r>
            <a:r>
              <a:rPr lang="en-US" sz="2240" dirty="0">
                <a:solidFill>
                  <a:srgbClr val="000000"/>
                </a:solidFill>
                <a:latin typeface="Galaxie Polaris 1"/>
              </a:rPr>
              <a:t> </a:t>
            </a:r>
            <a:r>
              <a:rPr lang="en-US" sz="2240" dirty="0" err="1">
                <a:solidFill>
                  <a:srgbClr val="000000"/>
                </a:solidFill>
                <a:latin typeface="Galaxie Polaris 1"/>
              </a:rPr>
              <a:t>pateikti</a:t>
            </a:r>
            <a:r>
              <a:rPr lang="en-US" sz="2240" dirty="0">
                <a:solidFill>
                  <a:srgbClr val="000000"/>
                </a:solidFill>
                <a:latin typeface="Galaxie Polaris 1"/>
              </a:rPr>
              <a:t> </a:t>
            </a:r>
            <a:r>
              <a:rPr lang="en-US" sz="2240" dirty="0" err="1">
                <a:solidFill>
                  <a:srgbClr val="000000"/>
                </a:solidFill>
                <a:latin typeface="Galaxie Polaris 1"/>
              </a:rPr>
              <a:t>iki</a:t>
            </a:r>
            <a:r>
              <a:rPr lang="en-US" sz="2240" dirty="0">
                <a:solidFill>
                  <a:srgbClr val="000000"/>
                </a:solidFill>
                <a:latin typeface="Galaxie Polaris 1"/>
              </a:rPr>
              <a:t> </a:t>
            </a:r>
            <a:r>
              <a:rPr lang="en-US" sz="2240" dirty="0" err="1">
                <a:solidFill>
                  <a:srgbClr val="000000"/>
                </a:solidFill>
                <a:latin typeface="Galaxie Polaris 1"/>
              </a:rPr>
              <a:t>pretendentų</a:t>
            </a:r>
            <a:r>
              <a:rPr lang="en-US" sz="2240" dirty="0">
                <a:solidFill>
                  <a:srgbClr val="000000"/>
                </a:solidFill>
                <a:latin typeface="Galaxie Polaris 1"/>
              </a:rPr>
              <a:t> </a:t>
            </a:r>
            <a:r>
              <a:rPr lang="en-US" sz="2240" dirty="0" err="1">
                <a:solidFill>
                  <a:srgbClr val="000000"/>
                </a:solidFill>
                <a:latin typeface="Galaxie Polaris 1"/>
              </a:rPr>
              <a:t>vertinimo</a:t>
            </a:r>
            <a:r>
              <a:rPr lang="en-US" sz="2240" dirty="0">
                <a:solidFill>
                  <a:srgbClr val="000000"/>
                </a:solidFill>
                <a:latin typeface="Galaxie Polaris 1"/>
              </a:rPr>
              <a:t> </a:t>
            </a:r>
            <a:r>
              <a:rPr lang="en-US" sz="2240" dirty="0" err="1">
                <a:solidFill>
                  <a:srgbClr val="000000"/>
                </a:solidFill>
                <a:latin typeface="Galaxie Polaris 1"/>
              </a:rPr>
              <a:t>komisijoje</a:t>
            </a:r>
            <a:r>
              <a:rPr lang="en-US" sz="2240" dirty="0">
                <a:solidFill>
                  <a:srgbClr val="000000"/>
                </a:solidFill>
                <a:latin typeface="Galaxie Polaris 1"/>
              </a:rPr>
              <a:t> </a:t>
            </a:r>
            <a:r>
              <a:rPr lang="en-US" sz="2240" dirty="0" err="1">
                <a:solidFill>
                  <a:srgbClr val="000000"/>
                </a:solidFill>
                <a:latin typeface="Galaxie Polaris 1"/>
              </a:rPr>
              <a:t>pradžios</a:t>
            </a:r>
            <a:r>
              <a:rPr lang="en-US" sz="2240" dirty="0">
                <a:solidFill>
                  <a:srgbClr val="000000"/>
                </a:solidFill>
                <a:latin typeface="Galaxie Polaris 1"/>
              </a:rPr>
              <a:t> per VATIS </a:t>
            </a:r>
            <a:r>
              <a:rPr lang="en-US" sz="2240" dirty="0" err="1">
                <a:solidFill>
                  <a:srgbClr val="000000"/>
                </a:solidFill>
                <a:latin typeface="Galaxie Polaris 1"/>
              </a:rPr>
              <a:t>arba</a:t>
            </a:r>
            <a:r>
              <a:rPr lang="en-US" sz="2240" dirty="0">
                <a:solidFill>
                  <a:srgbClr val="000000"/>
                </a:solidFill>
                <a:latin typeface="Galaxie Polaris 1"/>
              </a:rPr>
              <a:t> </a:t>
            </a:r>
            <a:r>
              <a:rPr lang="en-US" sz="2240" dirty="0" err="1">
                <a:solidFill>
                  <a:srgbClr val="000000"/>
                </a:solidFill>
                <a:latin typeface="Galaxie Polaris 1"/>
              </a:rPr>
              <a:t>turėti</a:t>
            </a:r>
            <a:r>
              <a:rPr lang="en-US" sz="2240" dirty="0">
                <a:solidFill>
                  <a:srgbClr val="000000"/>
                </a:solidFill>
                <a:latin typeface="Galaxie Polaris 1"/>
              </a:rPr>
              <a:t> </a:t>
            </a:r>
            <a:r>
              <a:rPr lang="en-US" sz="2240" dirty="0" err="1">
                <a:solidFill>
                  <a:srgbClr val="000000"/>
                </a:solidFill>
                <a:latin typeface="Galaxie Polaris 1"/>
              </a:rPr>
              <a:t>ją</a:t>
            </a:r>
            <a:r>
              <a:rPr lang="en-US" sz="2240" dirty="0">
                <a:solidFill>
                  <a:srgbClr val="000000"/>
                </a:solidFill>
                <a:latin typeface="Galaxie Polaris 1"/>
              </a:rPr>
              <a:t> </a:t>
            </a:r>
            <a:r>
              <a:rPr lang="en-US" sz="2240" dirty="0" err="1">
                <a:solidFill>
                  <a:srgbClr val="000000"/>
                </a:solidFill>
                <a:latin typeface="Galaxie Polaris 1"/>
              </a:rPr>
              <a:t>komisijos</a:t>
            </a:r>
            <a:r>
              <a:rPr lang="en-US" sz="2240" dirty="0">
                <a:solidFill>
                  <a:srgbClr val="000000"/>
                </a:solidFill>
                <a:latin typeface="Galaxie Polaris 1"/>
              </a:rPr>
              <a:t> </a:t>
            </a:r>
            <a:r>
              <a:rPr lang="en-US" sz="2240" dirty="0" err="1">
                <a:solidFill>
                  <a:srgbClr val="000000"/>
                </a:solidFill>
                <a:latin typeface="Galaxie Polaris 1"/>
              </a:rPr>
              <a:t>vertinimo</a:t>
            </a:r>
            <a:r>
              <a:rPr lang="en-US" sz="2240" dirty="0">
                <a:solidFill>
                  <a:srgbClr val="000000"/>
                </a:solidFill>
                <a:latin typeface="Galaxie Polaris 1"/>
              </a:rPr>
              <a:t> </a:t>
            </a:r>
            <a:r>
              <a:rPr lang="en-US" sz="2240" dirty="0" err="1">
                <a:solidFill>
                  <a:srgbClr val="000000"/>
                </a:solidFill>
                <a:latin typeface="Galaxie Polaris 1"/>
              </a:rPr>
              <a:t>dieną</a:t>
            </a:r>
            <a:r>
              <a:rPr lang="en-US" sz="2240" dirty="0">
                <a:solidFill>
                  <a:srgbClr val="000000"/>
                </a:solidFill>
                <a:latin typeface="Galaxie Polaris 1"/>
              </a:rPr>
              <a:t> </a:t>
            </a:r>
            <a:r>
              <a:rPr lang="en-US" sz="2240" dirty="0" err="1">
                <a:solidFill>
                  <a:srgbClr val="000000"/>
                </a:solidFill>
                <a:latin typeface="Galaxie Polaris 1"/>
              </a:rPr>
              <a:t>su</a:t>
            </a:r>
            <a:r>
              <a:rPr lang="en-US" sz="2240" dirty="0">
                <a:solidFill>
                  <a:srgbClr val="000000"/>
                </a:solidFill>
                <a:latin typeface="Galaxie Polaris 1"/>
              </a:rPr>
              <a:t> </a:t>
            </a:r>
            <a:r>
              <a:rPr lang="en-US" sz="2240" dirty="0" err="1">
                <a:solidFill>
                  <a:srgbClr val="000000"/>
                </a:solidFill>
                <a:latin typeface="Galaxie Polaris 1"/>
              </a:rPr>
              <a:t>savimi</a:t>
            </a:r>
            <a:endParaRPr lang="en-US" sz="2240" dirty="0">
              <a:solidFill>
                <a:srgbClr val="000000"/>
              </a:solidFill>
              <a:latin typeface="Galaxie Polaris 1"/>
            </a:endParaRPr>
          </a:p>
        </p:txBody>
      </p:sp>
      <p:grpSp>
        <p:nvGrpSpPr>
          <p:cNvPr id="19" name="Group 19"/>
          <p:cNvGrpSpPr/>
          <p:nvPr/>
        </p:nvGrpSpPr>
        <p:grpSpPr>
          <a:xfrm>
            <a:off x="1028700" y="5963900"/>
            <a:ext cx="833528" cy="830163"/>
            <a:chOff x="0" y="0"/>
            <a:chExt cx="238366" cy="237404"/>
          </a:xfrm>
        </p:grpSpPr>
        <p:sp>
          <p:nvSpPr>
            <p:cNvPr id="20" name="Freeform 20"/>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123154" y="6059793"/>
            <a:ext cx="739074" cy="638375"/>
          </a:xfrm>
          <a:custGeom>
            <a:avLst/>
            <a:gdLst/>
            <a:ahLst/>
            <a:cxnLst/>
            <a:rect l="l" t="t" r="r" b="b"/>
            <a:pathLst>
              <a:path w="739074" h="638375">
                <a:moveTo>
                  <a:pt x="0" y="0"/>
                </a:moveTo>
                <a:lnTo>
                  <a:pt x="739074" y="0"/>
                </a:lnTo>
                <a:lnTo>
                  <a:pt x="739074" y="638376"/>
                </a:lnTo>
                <a:lnTo>
                  <a:pt x="0" y="638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grpSp>
        <p:nvGrpSpPr>
          <p:cNvPr id="23" name="Group 23"/>
          <p:cNvGrpSpPr/>
          <p:nvPr/>
        </p:nvGrpSpPr>
        <p:grpSpPr>
          <a:xfrm>
            <a:off x="1030658" y="7100949"/>
            <a:ext cx="833528" cy="830163"/>
            <a:chOff x="0" y="0"/>
            <a:chExt cx="238366" cy="237404"/>
          </a:xfrm>
        </p:grpSpPr>
        <p:sp>
          <p:nvSpPr>
            <p:cNvPr id="24" name="Freeform 24"/>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25" name="TextBox 2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125112" y="7196842"/>
            <a:ext cx="739074" cy="638375"/>
          </a:xfrm>
          <a:custGeom>
            <a:avLst/>
            <a:gdLst/>
            <a:ahLst/>
            <a:cxnLst/>
            <a:rect l="l" t="t" r="r" b="b"/>
            <a:pathLst>
              <a:path w="739074" h="638375">
                <a:moveTo>
                  <a:pt x="0" y="0"/>
                </a:moveTo>
                <a:lnTo>
                  <a:pt x="739074" y="0"/>
                </a:lnTo>
                <a:lnTo>
                  <a:pt x="739074" y="638376"/>
                </a:lnTo>
                <a:lnTo>
                  <a:pt x="0" y="638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grpSp>
        <p:nvGrpSpPr>
          <p:cNvPr id="27" name="Group 27"/>
          <p:cNvGrpSpPr/>
          <p:nvPr/>
        </p:nvGrpSpPr>
        <p:grpSpPr>
          <a:xfrm>
            <a:off x="8308514" y="4808844"/>
            <a:ext cx="833528" cy="830163"/>
            <a:chOff x="0" y="0"/>
            <a:chExt cx="238366" cy="237404"/>
          </a:xfrm>
        </p:grpSpPr>
        <p:sp>
          <p:nvSpPr>
            <p:cNvPr id="28" name="Freeform 28"/>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29" name="TextBox 2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8402968" y="4904737"/>
            <a:ext cx="739074" cy="638375"/>
          </a:xfrm>
          <a:custGeom>
            <a:avLst/>
            <a:gdLst/>
            <a:ahLst/>
            <a:cxnLst/>
            <a:rect l="l" t="t" r="r" b="b"/>
            <a:pathLst>
              <a:path w="739074" h="638375">
                <a:moveTo>
                  <a:pt x="0" y="0"/>
                </a:moveTo>
                <a:lnTo>
                  <a:pt x="739074" y="0"/>
                </a:lnTo>
                <a:lnTo>
                  <a:pt x="739074" y="638376"/>
                </a:lnTo>
                <a:lnTo>
                  <a:pt x="0" y="638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grpSp>
        <p:nvGrpSpPr>
          <p:cNvPr id="31" name="Group 31"/>
          <p:cNvGrpSpPr/>
          <p:nvPr/>
        </p:nvGrpSpPr>
        <p:grpSpPr>
          <a:xfrm>
            <a:off x="8308514" y="5981906"/>
            <a:ext cx="833528" cy="830163"/>
            <a:chOff x="0" y="0"/>
            <a:chExt cx="238366" cy="237404"/>
          </a:xfrm>
        </p:grpSpPr>
        <p:sp>
          <p:nvSpPr>
            <p:cNvPr id="32" name="Freeform 32"/>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33" name="TextBox 3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34" name="Freeform 34"/>
          <p:cNvSpPr/>
          <p:nvPr/>
        </p:nvSpPr>
        <p:spPr>
          <a:xfrm>
            <a:off x="8402968" y="6077800"/>
            <a:ext cx="739074" cy="638375"/>
          </a:xfrm>
          <a:custGeom>
            <a:avLst/>
            <a:gdLst/>
            <a:ahLst/>
            <a:cxnLst/>
            <a:rect l="l" t="t" r="r" b="b"/>
            <a:pathLst>
              <a:path w="739074" h="638375">
                <a:moveTo>
                  <a:pt x="0" y="0"/>
                </a:moveTo>
                <a:lnTo>
                  <a:pt x="739074" y="0"/>
                </a:lnTo>
                <a:lnTo>
                  <a:pt x="739074" y="638375"/>
                </a:lnTo>
                <a:lnTo>
                  <a:pt x="0" y="638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grpSp>
        <p:nvGrpSpPr>
          <p:cNvPr id="35" name="Group 35"/>
          <p:cNvGrpSpPr/>
          <p:nvPr/>
        </p:nvGrpSpPr>
        <p:grpSpPr>
          <a:xfrm>
            <a:off x="8310472" y="7118955"/>
            <a:ext cx="833528" cy="830163"/>
            <a:chOff x="0" y="0"/>
            <a:chExt cx="238366" cy="237404"/>
          </a:xfrm>
        </p:grpSpPr>
        <p:sp>
          <p:nvSpPr>
            <p:cNvPr id="36" name="Freeform 36"/>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37" name="TextBox 3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8404926" y="7214849"/>
            <a:ext cx="739074" cy="638375"/>
          </a:xfrm>
          <a:custGeom>
            <a:avLst/>
            <a:gdLst/>
            <a:ahLst/>
            <a:cxnLst/>
            <a:rect l="l" t="t" r="r" b="b"/>
            <a:pathLst>
              <a:path w="739074" h="638375">
                <a:moveTo>
                  <a:pt x="0" y="0"/>
                </a:moveTo>
                <a:lnTo>
                  <a:pt x="739074" y="0"/>
                </a:lnTo>
                <a:lnTo>
                  <a:pt x="739074" y="638375"/>
                </a:lnTo>
                <a:lnTo>
                  <a:pt x="0" y="638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39" name="TextBox 39"/>
          <p:cNvSpPr txBox="1"/>
          <p:nvPr/>
        </p:nvSpPr>
        <p:spPr>
          <a:xfrm>
            <a:off x="1028700" y="8918841"/>
            <a:ext cx="8067603" cy="1442338"/>
          </a:xfrm>
          <a:prstGeom prst="rect">
            <a:avLst/>
          </a:prstGeom>
        </p:spPr>
        <p:txBody>
          <a:bodyPr lIns="0" tIns="0" rIns="0" bIns="0" rtlCol="0" anchor="t">
            <a:spAutoFit/>
          </a:bodyPr>
          <a:lstStyle/>
          <a:p>
            <a:pPr>
              <a:lnSpc>
                <a:spcPts val="1876"/>
              </a:lnSpc>
            </a:pPr>
            <a:r>
              <a:rPr lang="en-US" sz="1340">
                <a:solidFill>
                  <a:srgbClr val="000000"/>
                </a:solidFill>
                <a:latin typeface="Galaxie Polaris 1"/>
              </a:rPr>
              <a:t>* Jei prašymą teikiate pirmą kartą, būtina susikurti vartotojo paskyrą.</a:t>
            </a:r>
          </a:p>
          <a:p>
            <a:pPr>
              <a:lnSpc>
                <a:spcPts val="1876"/>
              </a:lnSpc>
            </a:pPr>
            <a:r>
              <a:rPr lang="en-US" sz="1340">
                <a:solidFill>
                  <a:srgbClr val="000000"/>
                </a:solidFill>
                <a:latin typeface="Galaxie Polaris 1"/>
              </a:rPr>
              <a:t>** Išskyrus asmenis, apie kurių vadovaujamojo darbo patirtį yra informacija Valstybės tarnautojų registre ir (ar) Vidaus reikalų pareigūnų registre.</a:t>
            </a:r>
          </a:p>
          <a:p>
            <a:pPr>
              <a:lnSpc>
                <a:spcPts val="1876"/>
              </a:lnSpc>
            </a:pPr>
            <a:r>
              <a:rPr lang="en-US" sz="1340">
                <a:solidFill>
                  <a:srgbClr val="000000"/>
                </a:solidFill>
                <a:latin typeface="Galaxie Polaris 1"/>
              </a:rPr>
              <a:t>*** Užsienio kalbos mokėjimo lygio įskaitymo išimtis galima rasti Užsienio kalbų mokėjimo tikrinimo priimant į valstybės tarnautojo pareigas aprašo IV skyriuje.</a:t>
            </a:r>
          </a:p>
          <a:p>
            <a:pPr>
              <a:lnSpc>
                <a:spcPts val="1876"/>
              </a:lnSpc>
            </a:pPr>
            <a:endParaRPr lang="en-US" sz="1340">
              <a:solidFill>
                <a:srgbClr val="000000"/>
              </a:solidFill>
              <a:latin typeface="Galaxie Polaris 1"/>
            </a:endParaRPr>
          </a:p>
        </p:txBody>
      </p:sp>
      <p:sp>
        <p:nvSpPr>
          <p:cNvPr id="40" name="TextBox 40"/>
          <p:cNvSpPr txBox="1"/>
          <p:nvPr/>
        </p:nvSpPr>
        <p:spPr>
          <a:xfrm>
            <a:off x="9419303" y="9320912"/>
            <a:ext cx="6881760" cy="966088"/>
          </a:xfrm>
          <a:prstGeom prst="rect">
            <a:avLst/>
          </a:prstGeom>
        </p:spPr>
        <p:txBody>
          <a:bodyPr lIns="0" tIns="0" rIns="0" bIns="0" rtlCol="0" anchor="t">
            <a:spAutoFit/>
          </a:bodyPr>
          <a:lstStyle/>
          <a:p>
            <a:pPr>
              <a:lnSpc>
                <a:spcPts val="1876"/>
              </a:lnSpc>
            </a:pPr>
            <a:r>
              <a:rPr lang="en-US" sz="1340">
                <a:solidFill>
                  <a:srgbClr val="000000"/>
                </a:solidFill>
                <a:latin typeface="Galaxie Polaris 1"/>
              </a:rPr>
              <a:t>Daugiau informacijos apie užsienio kalbos mokėjimo tikrinimą:</a:t>
            </a:r>
          </a:p>
          <a:p>
            <a:pPr>
              <a:lnSpc>
                <a:spcPts val="1876"/>
              </a:lnSpc>
            </a:pPr>
            <a:r>
              <a:rPr lang="en-US" sz="1340">
                <a:solidFill>
                  <a:srgbClr val="000000"/>
                </a:solidFill>
                <a:latin typeface="Galaxie Polaris 1"/>
              </a:rPr>
              <a:t>https://portalas.vtd.lt/lt/text/tekstai/visuomenei/valstybes-tarnautoju-atranka/centralizuota-2019/uzsienio-kalbu-mokejimo-tikrinimas-911.html </a:t>
            </a:r>
          </a:p>
          <a:p>
            <a:pPr>
              <a:lnSpc>
                <a:spcPts val="1876"/>
              </a:lnSpc>
            </a:pPr>
            <a:endParaRPr lang="en-US" sz="1340">
              <a:solidFill>
                <a:srgbClr val="000000"/>
              </a:solidFill>
              <a:latin typeface="Galaxie Polaris 1"/>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7597" y="-1333500"/>
            <a:ext cx="18847800" cy="18847800"/>
          </a:xfrm>
          <a:custGeom>
            <a:avLst/>
            <a:gdLst/>
            <a:ahLst/>
            <a:cxnLst/>
            <a:rect l="l" t="t" r="r" b="b"/>
            <a:pathLst>
              <a:path w="18847800" h="18847800">
                <a:moveTo>
                  <a:pt x="0" y="0"/>
                </a:moveTo>
                <a:lnTo>
                  <a:pt x="18847800" y="0"/>
                </a:lnTo>
                <a:lnTo>
                  <a:pt x="18847800" y="18847800"/>
                </a:lnTo>
                <a:lnTo>
                  <a:pt x="0" y="18847800"/>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lt-LT"/>
          </a:p>
        </p:txBody>
      </p:sp>
      <p:grpSp>
        <p:nvGrpSpPr>
          <p:cNvPr id="3" name="Group 3"/>
          <p:cNvGrpSpPr/>
          <p:nvPr/>
        </p:nvGrpSpPr>
        <p:grpSpPr>
          <a:xfrm rot="-5400000">
            <a:off x="12889933" y="4476934"/>
            <a:ext cx="10757666" cy="1333132"/>
            <a:chOff x="0" y="0"/>
            <a:chExt cx="4946937" cy="984952"/>
          </a:xfrm>
        </p:grpSpPr>
        <p:sp>
          <p:nvSpPr>
            <p:cNvPr id="4" name="Freeform 4"/>
            <p:cNvSpPr/>
            <p:nvPr/>
          </p:nvSpPr>
          <p:spPr>
            <a:xfrm>
              <a:off x="0" y="0"/>
              <a:ext cx="4946937" cy="984952"/>
            </a:xfrm>
            <a:custGeom>
              <a:avLst/>
              <a:gdLst/>
              <a:ahLst/>
              <a:cxnLst/>
              <a:rect l="l" t="t" r="r" b="b"/>
              <a:pathLst>
                <a:path w="4946937" h="984952">
                  <a:moveTo>
                    <a:pt x="4781159" y="0"/>
                  </a:moveTo>
                  <a:lnTo>
                    <a:pt x="165777" y="0"/>
                  </a:lnTo>
                  <a:cubicBezTo>
                    <a:pt x="162091" y="0"/>
                    <a:pt x="158556" y="1464"/>
                    <a:pt x="155949" y="4071"/>
                  </a:cubicBezTo>
                  <a:lnTo>
                    <a:pt x="4071" y="155949"/>
                  </a:lnTo>
                  <a:cubicBezTo>
                    <a:pt x="1464" y="158556"/>
                    <a:pt x="0" y="162091"/>
                    <a:pt x="0" y="165777"/>
                  </a:cubicBezTo>
                  <a:lnTo>
                    <a:pt x="0" y="819174"/>
                  </a:lnTo>
                  <a:cubicBezTo>
                    <a:pt x="0" y="822861"/>
                    <a:pt x="1464" y="826396"/>
                    <a:pt x="4071" y="829003"/>
                  </a:cubicBezTo>
                  <a:lnTo>
                    <a:pt x="155949" y="980880"/>
                  </a:lnTo>
                  <a:cubicBezTo>
                    <a:pt x="158556" y="983487"/>
                    <a:pt x="162091" y="984952"/>
                    <a:pt x="165777" y="984952"/>
                  </a:cubicBezTo>
                  <a:lnTo>
                    <a:pt x="4781159" y="984952"/>
                  </a:lnTo>
                  <a:cubicBezTo>
                    <a:pt x="4784846" y="984952"/>
                    <a:pt x="4788381" y="983487"/>
                    <a:pt x="4790988" y="980880"/>
                  </a:cubicBezTo>
                  <a:lnTo>
                    <a:pt x="4942866" y="829003"/>
                  </a:lnTo>
                  <a:cubicBezTo>
                    <a:pt x="4945473" y="826396"/>
                    <a:pt x="4946937" y="822861"/>
                    <a:pt x="4946937" y="819174"/>
                  </a:cubicBezTo>
                  <a:lnTo>
                    <a:pt x="4946937" y="165777"/>
                  </a:lnTo>
                  <a:cubicBezTo>
                    <a:pt x="4946937" y="162091"/>
                    <a:pt x="4945473" y="158556"/>
                    <a:pt x="4942866" y="155949"/>
                  </a:cubicBezTo>
                  <a:lnTo>
                    <a:pt x="4790988" y="4071"/>
                  </a:lnTo>
                  <a:cubicBezTo>
                    <a:pt x="4788381" y="1464"/>
                    <a:pt x="4784846" y="0"/>
                    <a:pt x="4781159" y="0"/>
                  </a:cubicBezTo>
                  <a:close/>
                </a:path>
              </a:pathLst>
            </a:custGeom>
            <a:solidFill>
              <a:srgbClr val="8EBA44"/>
            </a:solidFill>
          </p:spPr>
          <p:txBody>
            <a:bodyPr/>
            <a:lstStyle/>
            <a:p>
              <a:endParaRPr lang="lt-LT"/>
            </a:p>
          </p:txBody>
        </p:sp>
        <p:sp>
          <p:nvSpPr>
            <p:cNvPr id="5" name="TextBox 5"/>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1276350"/>
            <a:ext cx="17087611" cy="778868"/>
          </a:xfrm>
          <a:prstGeom prst="rect">
            <a:avLst/>
          </a:prstGeom>
        </p:spPr>
        <p:txBody>
          <a:bodyPr lIns="0" tIns="0" rIns="0" bIns="0" rtlCol="0" anchor="t">
            <a:spAutoFit/>
          </a:bodyPr>
          <a:lstStyle/>
          <a:p>
            <a:pPr>
              <a:lnSpc>
                <a:spcPts val="5740"/>
              </a:lnSpc>
            </a:pPr>
            <a:r>
              <a:rPr lang="lt-LT" sz="6000" spc="-245" dirty="0">
                <a:solidFill>
                  <a:srgbClr val="000000"/>
                </a:solidFill>
                <a:latin typeface="HK Grotesk Bold"/>
              </a:rPr>
              <a:t>Dokumentai dėl vadovaujamojo darbo patirties</a:t>
            </a:r>
            <a:r>
              <a:rPr lang="en-US" sz="6000" spc="-245" dirty="0">
                <a:solidFill>
                  <a:srgbClr val="000000"/>
                </a:solidFill>
                <a:latin typeface="HK Grotesk Bold"/>
              </a:rPr>
              <a:t>?</a:t>
            </a:r>
          </a:p>
        </p:txBody>
      </p:sp>
      <p:grpSp>
        <p:nvGrpSpPr>
          <p:cNvPr id="9" name="Group 9"/>
          <p:cNvGrpSpPr/>
          <p:nvPr/>
        </p:nvGrpSpPr>
        <p:grpSpPr>
          <a:xfrm>
            <a:off x="1075927" y="2797603"/>
            <a:ext cx="833528" cy="830163"/>
            <a:chOff x="0" y="0"/>
            <a:chExt cx="238366" cy="237404"/>
          </a:xfrm>
        </p:grpSpPr>
        <p:sp>
          <p:nvSpPr>
            <p:cNvPr id="10" name="Freeform 10"/>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170381" y="2886872"/>
            <a:ext cx="739074" cy="638375"/>
          </a:xfrm>
          <a:custGeom>
            <a:avLst/>
            <a:gdLst/>
            <a:ahLst/>
            <a:cxnLst/>
            <a:rect l="l" t="t" r="r" b="b"/>
            <a:pathLst>
              <a:path w="739074" h="638375">
                <a:moveTo>
                  <a:pt x="0" y="0"/>
                </a:moveTo>
                <a:lnTo>
                  <a:pt x="739074" y="0"/>
                </a:lnTo>
                <a:lnTo>
                  <a:pt x="739074" y="638375"/>
                </a:lnTo>
                <a:lnTo>
                  <a:pt x="0" y="6383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22" name="Freeform 22"/>
          <p:cNvSpPr/>
          <p:nvPr/>
        </p:nvSpPr>
        <p:spPr>
          <a:xfrm>
            <a:off x="1123154" y="6059793"/>
            <a:ext cx="739074" cy="638375"/>
          </a:xfrm>
          <a:custGeom>
            <a:avLst/>
            <a:gdLst/>
            <a:ahLst/>
            <a:cxnLst/>
            <a:rect l="l" t="t" r="r" b="b"/>
            <a:pathLst>
              <a:path w="739074" h="638375">
                <a:moveTo>
                  <a:pt x="0" y="0"/>
                </a:moveTo>
                <a:lnTo>
                  <a:pt x="739074" y="0"/>
                </a:lnTo>
                <a:lnTo>
                  <a:pt x="739074" y="638376"/>
                </a:lnTo>
                <a:lnTo>
                  <a:pt x="0" y="638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26" name="Freeform 26"/>
          <p:cNvSpPr/>
          <p:nvPr/>
        </p:nvSpPr>
        <p:spPr>
          <a:xfrm>
            <a:off x="1125112" y="7196842"/>
            <a:ext cx="739074" cy="638375"/>
          </a:xfrm>
          <a:custGeom>
            <a:avLst/>
            <a:gdLst/>
            <a:ahLst/>
            <a:cxnLst/>
            <a:rect l="l" t="t" r="r" b="b"/>
            <a:pathLst>
              <a:path w="739074" h="638375">
                <a:moveTo>
                  <a:pt x="0" y="0"/>
                </a:moveTo>
                <a:lnTo>
                  <a:pt x="739074" y="0"/>
                </a:lnTo>
                <a:lnTo>
                  <a:pt x="739074" y="638376"/>
                </a:lnTo>
                <a:lnTo>
                  <a:pt x="0" y="638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grpSp>
        <p:nvGrpSpPr>
          <p:cNvPr id="27" name="Group 27"/>
          <p:cNvGrpSpPr/>
          <p:nvPr/>
        </p:nvGrpSpPr>
        <p:grpSpPr>
          <a:xfrm>
            <a:off x="8679539" y="2853579"/>
            <a:ext cx="833528" cy="830163"/>
            <a:chOff x="0" y="0"/>
            <a:chExt cx="238366" cy="237404"/>
          </a:xfrm>
        </p:grpSpPr>
        <p:sp>
          <p:nvSpPr>
            <p:cNvPr id="28" name="Freeform 28"/>
            <p:cNvSpPr/>
            <p:nvPr/>
          </p:nvSpPr>
          <p:spPr>
            <a:xfrm>
              <a:off x="0" y="0"/>
              <a:ext cx="238366" cy="237404"/>
            </a:xfrm>
            <a:custGeom>
              <a:avLst/>
              <a:gdLst/>
              <a:ahLst/>
              <a:cxnLst/>
              <a:rect l="l" t="t" r="r" b="b"/>
              <a:pathLst>
                <a:path w="238366" h="237404">
                  <a:moveTo>
                    <a:pt x="0" y="0"/>
                  </a:moveTo>
                  <a:lnTo>
                    <a:pt x="238366" y="0"/>
                  </a:lnTo>
                  <a:lnTo>
                    <a:pt x="238366" y="237404"/>
                  </a:lnTo>
                  <a:lnTo>
                    <a:pt x="0" y="237404"/>
                  </a:lnTo>
                  <a:close/>
                </a:path>
              </a:pathLst>
            </a:custGeom>
            <a:solidFill>
              <a:srgbClr val="8EBA44"/>
            </a:solidFill>
          </p:spPr>
          <p:txBody>
            <a:bodyPr/>
            <a:lstStyle/>
            <a:p>
              <a:endParaRPr lang="lt-LT"/>
            </a:p>
          </p:txBody>
        </p:sp>
        <p:sp>
          <p:nvSpPr>
            <p:cNvPr id="29" name="TextBox 2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8773993" y="2935884"/>
            <a:ext cx="739074" cy="638375"/>
          </a:xfrm>
          <a:custGeom>
            <a:avLst/>
            <a:gdLst/>
            <a:ahLst/>
            <a:cxnLst/>
            <a:rect l="l" t="t" r="r" b="b"/>
            <a:pathLst>
              <a:path w="739074" h="638375">
                <a:moveTo>
                  <a:pt x="0" y="0"/>
                </a:moveTo>
                <a:lnTo>
                  <a:pt x="739074" y="0"/>
                </a:lnTo>
                <a:lnTo>
                  <a:pt x="739074" y="638376"/>
                </a:lnTo>
                <a:lnTo>
                  <a:pt x="0" y="638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34" name="Freeform 34"/>
          <p:cNvSpPr/>
          <p:nvPr/>
        </p:nvSpPr>
        <p:spPr>
          <a:xfrm>
            <a:off x="8402968" y="6077800"/>
            <a:ext cx="739074" cy="638375"/>
          </a:xfrm>
          <a:custGeom>
            <a:avLst/>
            <a:gdLst/>
            <a:ahLst/>
            <a:cxnLst/>
            <a:rect l="l" t="t" r="r" b="b"/>
            <a:pathLst>
              <a:path w="739074" h="638375">
                <a:moveTo>
                  <a:pt x="0" y="0"/>
                </a:moveTo>
                <a:lnTo>
                  <a:pt x="739074" y="0"/>
                </a:lnTo>
                <a:lnTo>
                  <a:pt x="739074" y="638375"/>
                </a:lnTo>
                <a:lnTo>
                  <a:pt x="0" y="6383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38" name="Freeform 38"/>
          <p:cNvSpPr/>
          <p:nvPr/>
        </p:nvSpPr>
        <p:spPr>
          <a:xfrm>
            <a:off x="8404926" y="7214849"/>
            <a:ext cx="739074" cy="638375"/>
          </a:xfrm>
          <a:custGeom>
            <a:avLst/>
            <a:gdLst/>
            <a:ahLst/>
            <a:cxnLst/>
            <a:rect l="l" t="t" r="r" b="b"/>
            <a:pathLst>
              <a:path w="739074" h="638375">
                <a:moveTo>
                  <a:pt x="0" y="0"/>
                </a:moveTo>
                <a:lnTo>
                  <a:pt x="739074" y="0"/>
                </a:lnTo>
                <a:lnTo>
                  <a:pt x="739074" y="638375"/>
                </a:lnTo>
                <a:lnTo>
                  <a:pt x="0" y="6383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t-LT"/>
          </a:p>
        </p:txBody>
      </p:sp>
      <p:sp>
        <p:nvSpPr>
          <p:cNvPr id="39" name="TextBox 39"/>
          <p:cNvSpPr txBox="1"/>
          <p:nvPr/>
        </p:nvSpPr>
        <p:spPr>
          <a:xfrm>
            <a:off x="1192883" y="9240605"/>
            <a:ext cx="8067603" cy="216406"/>
          </a:xfrm>
          <a:prstGeom prst="rect">
            <a:avLst/>
          </a:prstGeom>
        </p:spPr>
        <p:txBody>
          <a:bodyPr lIns="0" tIns="0" rIns="0" bIns="0" rtlCol="0" anchor="t">
            <a:spAutoFit/>
          </a:bodyPr>
          <a:lstStyle/>
          <a:p>
            <a:pPr>
              <a:lnSpc>
                <a:spcPts val="1876"/>
              </a:lnSpc>
            </a:pPr>
            <a:r>
              <a:rPr lang="en-US" sz="1340" dirty="0">
                <a:solidFill>
                  <a:srgbClr val="000000"/>
                </a:solidFill>
                <a:latin typeface="Galaxie Polaris 1" panose="020B0604020202020204" charset="-70"/>
                <a:ea typeface="Galaxie Polaris 1" panose="020B0604020202020204" charset="-70"/>
              </a:rPr>
              <a:t>* </a:t>
            </a:r>
            <a:r>
              <a:rPr lang="lt-LT" sz="1200" dirty="0">
                <a:solidFill>
                  <a:schemeClr val="tx2">
                    <a:lumMod val="50000"/>
                  </a:schemeClr>
                </a:solidFill>
                <a:latin typeface="Galaxie Polaris 1" panose="020B0604020202020204" charset="-70"/>
                <a:ea typeface="Galaxie Polaris 1" panose="020B0604020202020204" charset="-70"/>
                <a:cs typeface="Arial" panose="020B0604020202020204" pitchFamily="34" charset="0"/>
              </a:rPr>
              <a:t> </a:t>
            </a:r>
            <a:r>
              <a:rPr lang="lt-LT" sz="1200" dirty="0">
                <a:solidFill>
                  <a:schemeClr val="accent1">
                    <a:lumMod val="50000"/>
                  </a:schemeClr>
                </a:solidFill>
                <a:latin typeface="Galaxie Polaris 1" panose="020B0604020202020204" charset="-70"/>
                <a:ea typeface="Galaxie Polaris 1" panose="020B0604020202020204" charset="-70"/>
                <a:cs typeface="Arial" panose="020B0604020202020204" pitchFamily="34" charset="0"/>
              </a:rPr>
              <a:t>Vadovaujantis Valstybės tarnautojų pareigybių aprašymo ir vertinimo metodika</a:t>
            </a:r>
            <a:r>
              <a:rPr lang="lt-LT" sz="1400" dirty="0">
                <a:solidFill>
                  <a:schemeClr val="accent1">
                    <a:lumMod val="50000"/>
                  </a:schemeClr>
                </a:solidFill>
                <a:latin typeface="Galaxie Polaris 1" panose="020B0604020202020204" charset="-70"/>
                <a:ea typeface="Galaxie Polaris 1" panose="020B0604020202020204" charset="-70"/>
                <a:cs typeface="Arial" panose="020B0604020202020204" pitchFamily="34" charset="0"/>
              </a:rPr>
              <a:t>.</a:t>
            </a:r>
            <a:endParaRPr lang="en-US" sz="1400" dirty="0">
              <a:solidFill>
                <a:srgbClr val="000000"/>
              </a:solidFill>
              <a:latin typeface="Galaxie Polaris 1" panose="020B0604020202020204" charset="-70"/>
              <a:ea typeface="Galaxie Polaris 1" panose="020B0604020202020204" charset="-70"/>
            </a:endParaRPr>
          </a:p>
        </p:txBody>
      </p:sp>
      <p:sp>
        <p:nvSpPr>
          <p:cNvPr id="41" name="Rectangle 7">
            <a:extLst>
              <a:ext uri="{FF2B5EF4-FFF2-40B4-BE49-F238E27FC236}">
                <a16:creationId xmlns:a16="http://schemas.microsoft.com/office/drawing/2014/main" id="{B9259496-C61D-4BDC-A9F2-E983B9F31725}"/>
              </a:ext>
            </a:extLst>
          </p:cNvPr>
          <p:cNvSpPr txBox="1">
            <a:spLocks/>
          </p:cNvSpPr>
          <p:nvPr/>
        </p:nvSpPr>
        <p:spPr>
          <a:xfrm>
            <a:off x="1976549" y="2726779"/>
            <a:ext cx="6295382" cy="508446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lt-LT" sz="2200" b="1" dirty="0">
                <a:solidFill>
                  <a:schemeClr val="accent1">
                    <a:lumMod val="50000"/>
                  </a:schemeClr>
                </a:solidFill>
                <a:latin typeface="Galaxie Polaris 1" panose="020B0604020202020204" charset="-70"/>
                <a:ea typeface="Galaxie Polaris 1" panose="020B0604020202020204" charset="-70"/>
              </a:rPr>
              <a:t>Vadovaujamojo darbo patirtimi laikoma</a:t>
            </a:r>
            <a:r>
              <a:rPr lang="lt-LT" sz="2200" dirty="0">
                <a:solidFill>
                  <a:schemeClr val="accent1">
                    <a:lumMod val="50000"/>
                  </a:schemeClr>
                </a:solidFill>
                <a:latin typeface="Galaxie Polaris 1" panose="020B0604020202020204" charset="-70"/>
                <a:ea typeface="Galaxie Polaris 1" panose="020B0604020202020204" charset="-70"/>
              </a:rPr>
              <a:t>*:</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patirtis vadovaujant organizacijai, padaliniui ar asmenims; ​ </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patirtis vykdant asmenų, vadovaujančių organizacijai, padaliniui ar asmenims, pavadavimo funkcijas; ​ </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patirtis vykdant funkcijas, kurias atliekant reikia organizuoti, koordinuoti ir kontroliuoti asmenų grupės darbą (pvz., patarėjų, turinčių pavaldžių asmenų, darbas, darbas nuolatinės komisijos pirmininku ir kitas darbas, atliekant nuolatinio pobūdžio vadovavimo funkcijas).</a:t>
            </a:r>
          </a:p>
          <a:p>
            <a:pPr marL="428625" indent="-428625">
              <a:buClr>
                <a:srgbClr val="C00000"/>
              </a:buClr>
              <a:buFont typeface="Wingdings" panose="05000000000000000000" pitchFamily="2" charset="2"/>
              <a:buChar char="§"/>
            </a:pPr>
            <a:endParaRPr lang="lt-LT" sz="2100" b="1" dirty="0">
              <a:solidFill>
                <a:schemeClr val="tx2">
                  <a:lumMod val="50000"/>
                </a:schemeClr>
              </a:solidFill>
              <a:latin typeface="Public Sans Medium" pitchFamily="2" charset="-70"/>
              <a:cs typeface="Arial" panose="020B0604020202020204" pitchFamily="34" charset="0"/>
            </a:endParaRPr>
          </a:p>
        </p:txBody>
      </p:sp>
      <p:sp>
        <p:nvSpPr>
          <p:cNvPr id="42" name="Rectangle 4">
            <a:extLst>
              <a:ext uri="{FF2B5EF4-FFF2-40B4-BE49-F238E27FC236}">
                <a16:creationId xmlns:a16="http://schemas.microsoft.com/office/drawing/2014/main" id="{2EDF1146-E390-2EE3-EA81-425AF50F282C}"/>
              </a:ext>
            </a:extLst>
          </p:cNvPr>
          <p:cNvSpPr/>
          <p:nvPr/>
        </p:nvSpPr>
        <p:spPr>
          <a:xfrm>
            <a:off x="9511337" y="2699472"/>
            <a:ext cx="7100264" cy="6186309"/>
          </a:xfrm>
          <a:prstGeom prst="rect">
            <a:avLst/>
          </a:prstGeom>
        </p:spPr>
        <p:txBody>
          <a:bodyPr wrap="square">
            <a:spAutoFit/>
          </a:bodyPr>
          <a:lstStyle/>
          <a:p>
            <a:pPr>
              <a:buClr>
                <a:srgbClr val="C00000"/>
              </a:buClr>
            </a:pPr>
            <a:r>
              <a:rPr lang="lt-LT" sz="2200" b="1" dirty="0">
                <a:solidFill>
                  <a:schemeClr val="accent1">
                    <a:lumMod val="50000"/>
                  </a:schemeClr>
                </a:solidFill>
                <a:latin typeface="Galaxie Polaris 1" panose="020B0604020202020204" charset="-70"/>
                <a:ea typeface="Galaxie Polaris 1" panose="020B0604020202020204" charset="-70"/>
                <a:cs typeface="Arial" panose="020B0604020202020204" pitchFamily="34" charset="0"/>
              </a:rPr>
              <a:t>Kokie dokumentai įrodo vadovaujamo darbo patirtį?</a:t>
            </a:r>
          </a:p>
          <a:p>
            <a:r>
              <a:rPr lang="lt-LT" sz="2200" dirty="0">
                <a:solidFill>
                  <a:schemeClr val="accent1">
                    <a:lumMod val="50000"/>
                  </a:schemeClr>
                </a:solidFill>
                <a:latin typeface="Galaxie Polaris 1" panose="020B0604020202020204" charset="-70"/>
                <a:ea typeface="Galaxie Polaris 1" panose="020B0604020202020204" charset="-70"/>
              </a:rPr>
              <a:t>Dokumentas turėtų pagrįsti vadovaujamojo darbo funkcijų realaus vykdymo faktą ir tokių funkcijų vykdymo laikotarpį. Tai galėtų būti šių dokumentų kopijos: ​ </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darbo sutarties, kurioje yra nurodytas darbo pradžios ir pabaigos laikotarpis (jei darbo santykiai baigėsi) ir darbo funkcijos;​ </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darbdavio rašytinės informacijos (pvz., išduotos pažymos) su nurodytu darbo pradžios ir pabaigos laikotarpiu (jei darbo santykiai baigėsi) apie susitartos darbo funkcijos turinį ar darbo funkcijai keliamus reikalavimus;​ </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pareigybės aprašymo, pareiginių nuostatų ar darbo (veiklos) aprašo;​ </a:t>
            </a:r>
          </a:p>
          <a:p>
            <a:pPr marL="514350" indent="-514350">
              <a:buFont typeface="Symbol" panose="05050102010706020507" pitchFamily="18" charset="2"/>
              <a:buChar char=""/>
            </a:pPr>
            <a:r>
              <a:rPr lang="lt-LT" sz="2200" dirty="0">
                <a:solidFill>
                  <a:schemeClr val="accent1">
                    <a:lumMod val="50000"/>
                  </a:schemeClr>
                </a:solidFill>
                <a:latin typeface="Galaxie Polaris 1" panose="020B0604020202020204" charset="-70"/>
                <a:ea typeface="Galaxie Polaris 1" panose="020B0604020202020204" charset="-70"/>
              </a:rPr>
              <a:t>kitų dokumentų, pagrindžiančių vadovaujamojo darbo patirtį.</a:t>
            </a:r>
            <a:r>
              <a:rPr lang="lt-LT" sz="2200" dirty="0">
                <a:solidFill>
                  <a:schemeClr val="accent1">
                    <a:lumMod val="50000"/>
                  </a:schemeClr>
                </a:solidFill>
                <a:highlight>
                  <a:srgbClr val="FFFF00"/>
                </a:highlight>
                <a:latin typeface="Public Sans Medium"/>
                <a:ea typeface="Times New Roman" panose="02020603050405020304" pitchFamily="18" charset="0"/>
              </a:rPr>
              <a:t>​</a:t>
            </a:r>
          </a:p>
        </p:txBody>
      </p:sp>
      <p:grpSp>
        <p:nvGrpSpPr>
          <p:cNvPr id="14" name="Group 3">
            <a:extLst>
              <a:ext uri="{FF2B5EF4-FFF2-40B4-BE49-F238E27FC236}">
                <a16:creationId xmlns:a16="http://schemas.microsoft.com/office/drawing/2014/main" id="{92A43A1E-83A7-67AE-FF22-A66E74D55CD2}"/>
              </a:ext>
            </a:extLst>
          </p:cNvPr>
          <p:cNvGrpSpPr/>
          <p:nvPr/>
        </p:nvGrpSpPr>
        <p:grpSpPr>
          <a:xfrm rot="-5400000">
            <a:off x="-5126626" y="4597967"/>
            <a:ext cx="10757666" cy="1333132"/>
            <a:chOff x="0" y="0"/>
            <a:chExt cx="4946937" cy="984952"/>
          </a:xfrm>
        </p:grpSpPr>
        <p:sp>
          <p:nvSpPr>
            <p:cNvPr id="15" name="Freeform 4">
              <a:extLst>
                <a:ext uri="{FF2B5EF4-FFF2-40B4-BE49-F238E27FC236}">
                  <a16:creationId xmlns:a16="http://schemas.microsoft.com/office/drawing/2014/main" id="{F0C12F38-A566-0058-051C-4ADAFA9318EF}"/>
                </a:ext>
              </a:extLst>
            </p:cNvPr>
            <p:cNvSpPr/>
            <p:nvPr/>
          </p:nvSpPr>
          <p:spPr>
            <a:xfrm>
              <a:off x="0" y="0"/>
              <a:ext cx="4946937" cy="984952"/>
            </a:xfrm>
            <a:custGeom>
              <a:avLst/>
              <a:gdLst/>
              <a:ahLst/>
              <a:cxnLst/>
              <a:rect l="l" t="t" r="r" b="b"/>
              <a:pathLst>
                <a:path w="4946937" h="984952">
                  <a:moveTo>
                    <a:pt x="4781159" y="0"/>
                  </a:moveTo>
                  <a:lnTo>
                    <a:pt x="165777" y="0"/>
                  </a:lnTo>
                  <a:cubicBezTo>
                    <a:pt x="162091" y="0"/>
                    <a:pt x="158556" y="1464"/>
                    <a:pt x="155949" y="4071"/>
                  </a:cubicBezTo>
                  <a:lnTo>
                    <a:pt x="4071" y="155949"/>
                  </a:lnTo>
                  <a:cubicBezTo>
                    <a:pt x="1464" y="158556"/>
                    <a:pt x="0" y="162091"/>
                    <a:pt x="0" y="165777"/>
                  </a:cubicBezTo>
                  <a:lnTo>
                    <a:pt x="0" y="819174"/>
                  </a:lnTo>
                  <a:cubicBezTo>
                    <a:pt x="0" y="822861"/>
                    <a:pt x="1464" y="826396"/>
                    <a:pt x="4071" y="829003"/>
                  </a:cubicBezTo>
                  <a:lnTo>
                    <a:pt x="155949" y="980880"/>
                  </a:lnTo>
                  <a:cubicBezTo>
                    <a:pt x="158556" y="983487"/>
                    <a:pt x="162091" y="984952"/>
                    <a:pt x="165777" y="984952"/>
                  </a:cubicBezTo>
                  <a:lnTo>
                    <a:pt x="4781159" y="984952"/>
                  </a:lnTo>
                  <a:cubicBezTo>
                    <a:pt x="4784846" y="984952"/>
                    <a:pt x="4788381" y="983487"/>
                    <a:pt x="4790988" y="980880"/>
                  </a:cubicBezTo>
                  <a:lnTo>
                    <a:pt x="4942866" y="829003"/>
                  </a:lnTo>
                  <a:cubicBezTo>
                    <a:pt x="4945473" y="826396"/>
                    <a:pt x="4946937" y="822861"/>
                    <a:pt x="4946937" y="819174"/>
                  </a:cubicBezTo>
                  <a:lnTo>
                    <a:pt x="4946937" y="165777"/>
                  </a:lnTo>
                  <a:cubicBezTo>
                    <a:pt x="4946937" y="162091"/>
                    <a:pt x="4945473" y="158556"/>
                    <a:pt x="4942866" y="155949"/>
                  </a:cubicBezTo>
                  <a:lnTo>
                    <a:pt x="4790988" y="4071"/>
                  </a:lnTo>
                  <a:cubicBezTo>
                    <a:pt x="4788381" y="1464"/>
                    <a:pt x="4784846" y="0"/>
                    <a:pt x="4781159" y="0"/>
                  </a:cubicBezTo>
                  <a:close/>
                </a:path>
              </a:pathLst>
            </a:custGeom>
            <a:solidFill>
              <a:srgbClr val="8EBA44"/>
            </a:solidFill>
          </p:spPr>
          <p:txBody>
            <a:bodyPr/>
            <a:lstStyle/>
            <a:p>
              <a:endParaRPr lang="lt-LT"/>
            </a:p>
          </p:txBody>
        </p:sp>
        <p:sp>
          <p:nvSpPr>
            <p:cNvPr id="16" name="TextBox 5">
              <a:extLst>
                <a:ext uri="{FF2B5EF4-FFF2-40B4-BE49-F238E27FC236}">
                  <a16:creationId xmlns:a16="http://schemas.microsoft.com/office/drawing/2014/main" id="{A2D064FC-9018-9668-33F1-A54533A9F1D9}"/>
                </a:ext>
              </a:extLst>
            </p:cNvPr>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4080090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1180</Words>
  <Application>Microsoft Office PowerPoint</Application>
  <PresentationFormat>Pasirinktinai</PresentationFormat>
  <Paragraphs>109</Paragraphs>
  <Slides>10</Slides>
  <Notes>0</Notes>
  <HiddenSlides>0</HiddenSlides>
  <MMClips>0</MMClips>
  <ScaleCrop>false</ScaleCrop>
  <HeadingPairs>
    <vt:vector size="6" baseType="variant">
      <vt:variant>
        <vt:lpstr>Naudojami šriftai</vt:lpstr>
      </vt:variant>
      <vt:variant>
        <vt:i4>13</vt:i4>
      </vt:variant>
      <vt:variant>
        <vt:lpstr>Tema</vt:lpstr>
      </vt:variant>
      <vt:variant>
        <vt:i4>1</vt:i4>
      </vt:variant>
      <vt:variant>
        <vt:lpstr>Skaidrių pavadinimai</vt:lpstr>
      </vt:variant>
      <vt:variant>
        <vt:i4>10</vt:i4>
      </vt:variant>
    </vt:vector>
  </HeadingPairs>
  <TitlesOfParts>
    <vt:vector size="24" baseType="lpstr">
      <vt:lpstr>Arial</vt:lpstr>
      <vt:lpstr>Galaxie Polaris 3</vt:lpstr>
      <vt:lpstr>Galaxie Polaris 2</vt:lpstr>
      <vt:lpstr>Public Sans Medium</vt:lpstr>
      <vt:lpstr>Symbol</vt:lpstr>
      <vt:lpstr>HK Grotesk Bold</vt:lpstr>
      <vt:lpstr>Wingdings</vt:lpstr>
      <vt:lpstr>Calibri</vt:lpstr>
      <vt:lpstr>Josefin Sans Semi-Bold</vt:lpstr>
      <vt:lpstr>Aileron</vt:lpstr>
      <vt:lpstr>Montserrat Bold</vt:lpstr>
      <vt:lpstr>Galaxie Polaris 1</vt:lpstr>
      <vt:lpstr>Poppins Bold</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Services</dc:title>
  <dc:creator>Aida Akudovičiūtė</dc:creator>
  <cp:lastModifiedBy>Algirdas Sereika</cp:lastModifiedBy>
  <cp:revision>27</cp:revision>
  <dcterms:created xsi:type="dcterms:W3CDTF">2006-08-16T00:00:00Z</dcterms:created>
  <dcterms:modified xsi:type="dcterms:W3CDTF">2023-10-09T14:00:03Z</dcterms:modified>
  <dc:identifier>DAFufM6Xizo</dc:identifier>
</cp:coreProperties>
</file>